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Indie Flower"/>
      <p:regular r:id="rId27"/>
    </p:embeddedFont>
    <p:embeddedFont>
      <p:font typeface="Alegrey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A82EAF-4F1C-431F-BE8F-5325109BFDC7}">
  <a:tblStyle styleId="{72A82EAF-4F1C-431F-BE8F-5325109BFDC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legreya-regular.fntdata"/><Relationship Id="rId27" Type="http://schemas.openxmlformats.org/officeDocument/2006/relationships/font" Target="fonts/IndieFlow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Alegrey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legreya-boldItalic.fntdata"/><Relationship Id="rId30" Type="http://schemas.openxmlformats.org/officeDocument/2006/relationships/font" Target="fonts/Alegrey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b2c2beed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b2c2beed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b95f4959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b95f4959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We are going to learn a song, first let’s go over the words!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b945f3695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b945f3695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 are My treasury,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b9ab410ae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b9ab410ae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b945f3695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b945f3695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b945f36957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b945f36957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 to slide 9 for memorizing song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945f3695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b945f3695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Slide 20</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aff08da93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aff08da93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Maia Merrill introduction- </a:t>
            </a:r>
            <a:endParaRPr/>
          </a:p>
          <a:p>
            <a:pPr indent="0" lvl="0" marL="0" rtl="0" algn="l">
              <a:spcBef>
                <a:spcPts val="0"/>
              </a:spcBef>
              <a:spcAft>
                <a:spcPts val="0"/>
              </a:spcAft>
              <a:buNone/>
            </a:pPr>
            <a:r>
              <a:rPr lang="en"/>
              <a:t>For our art today we are going to draw an Incan pyramid like Machu </a:t>
            </a:r>
            <a:r>
              <a:rPr lang="en" sz="1300">
                <a:solidFill>
                  <a:srgbClr val="080808"/>
                </a:solidFill>
                <a:highlight>
                  <a:srgbClr val="F4F4F4"/>
                </a:highlight>
              </a:rPr>
              <a:t>Picchu</a:t>
            </a:r>
            <a:r>
              <a:rPr lang="en"/>
              <a:t>.  Remember it is considered a world treasure. And you are God’s treasure because He values you so so much!  </a:t>
            </a:r>
            <a:r>
              <a:rPr lang="en">
                <a:solidFill>
                  <a:schemeClr val="dk1"/>
                </a:solidFill>
              </a:rPr>
              <a:t>Top link is drawing and bottom link is music (neglect not my commandments (English /French)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9ab410ae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b9ab410ae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aa98f2b0a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aa98f2b0a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 Ye Sons of Spirit!</a:t>
            </a:r>
            <a:endParaRPr/>
          </a:p>
          <a:p>
            <a:pPr indent="0" lvl="0" marL="0" rtl="0" algn="l">
              <a:spcBef>
                <a:spcPts val="0"/>
              </a:spcBef>
              <a:spcAft>
                <a:spcPts val="0"/>
              </a:spcAft>
              <a:buNone/>
            </a:pPr>
            <a:r>
              <a:rPr lang="en"/>
              <a:t>Prayer sharers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aa98f2b0a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aa98f2b0a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796c71ba6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96c71ba6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Teach O Thou Kind Lord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b92fe9264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b92fe9264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end of the story-- Haji Muhammad had a reputation of being an excellent marksman.  Imagine how he prided himself in this.  He felt superior to others. Imagine how embarrassed he must of felt when he couldn’t hit the side of a barn so to speak).  If he had followed Baha’u’llah’s command he wouldn’t have been embarrassed. Similarly, when we don’t obey the counsels of God, we easily set ourselves up for being embarrassed too. What might be sometimes when we feel embarrassed for not obeying God’s laws??</a:t>
            </a:r>
            <a:endParaRPr/>
          </a:p>
          <a:p>
            <a:pPr indent="0" lvl="0" marL="0" rtl="0" algn="l">
              <a:spcBef>
                <a:spcPts val="0"/>
              </a:spcBef>
              <a:spcAft>
                <a:spcPts val="0"/>
              </a:spcAft>
              <a:buNone/>
            </a:pPr>
            <a:r>
              <a:rPr lang="en"/>
              <a:t>Wouldn’t you much prefer to bring pleasure to God?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ba8867f4d8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ba8867f4d8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Explain reward for saying prayers in the morning.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aa98f2b0a9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aa98f2b0a9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intro</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aa98f2b0a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aa98f2b0a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What are we striving to do?  Striving to go step by step to ascend to the realm of God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b9ab410aec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b9ab410aec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52400" rtl="0" algn="l">
              <a:lnSpc>
                <a:spcPct val="115000"/>
              </a:lnSpc>
              <a:spcBef>
                <a:spcPts val="0"/>
              </a:spcBef>
              <a:spcAft>
                <a:spcPts val="0"/>
              </a:spcAft>
              <a:buNone/>
            </a:pPr>
            <a:r>
              <a:rPr lang="en" sz="1300">
                <a:solidFill>
                  <a:srgbClr val="080808"/>
                </a:solidFill>
                <a:highlight>
                  <a:srgbClr val="F4F4F4"/>
                </a:highlight>
              </a:rPr>
              <a:t>Noura-- Machu Picchu:</a:t>
            </a:r>
            <a:r>
              <a:rPr lang="en"/>
              <a:t> One of seven wonders of the world.  It is a treasure. People all over the world go to visit it.  It was  built in 1400s-- look at all the stones and detail, it must have taken so much work but they did it step by step  URL:  Little by little, day by day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b9ab410ae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b9ab410ae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Spiritual significance of Inca </a:t>
            </a:r>
            <a:r>
              <a:rPr lang="en"/>
              <a:t>buildings</a:t>
            </a:r>
            <a:endParaRPr/>
          </a:p>
          <a:p>
            <a:pPr indent="0" lvl="0" marL="0" rtl="0" algn="l">
              <a:spcBef>
                <a:spcPts val="0"/>
              </a:spcBef>
              <a:spcAft>
                <a:spcPts val="0"/>
              </a:spcAft>
              <a:buNone/>
            </a:pPr>
            <a:r>
              <a:rPr lang="en"/>
              <a:t>Top photo= existence of god</a:t>
            </a:r>
            <a:endParaRPr/>
          </a:p>
          <a:p>
            <a:pPr indent="0" lvl="0" marL="0" rtl="0" algn="l">
              <a:spcBef>
                <a:spcPts val="0"/>
              </a:spcBef>
              <a:spcAft>
                <a:spcPts val="0"/>
              </a:spcAft>
              <a:buNone/>
            </a:pPr>
            <a:r>
              <a:rPr lang="en"/>
              <a:t>Hanan Pacha. Three realms of existence  God, earth, and hell.  </a:t>
            </a:r>
            <a:endParaRPr/>
          </a:p>
          <a:p>
            <a:pPr indent="0" lvl="0" marL="0" rtl="0" algn="l">
              <a:spcBef>
                <a:spcPts val="0"/>
              </a:spcBef>
              <a:spcAft>
                <a:spcPts val="0"/>
              </a:spcAft>
              <a:buNone/>
            </a:pPr>
            <a:r>
              <a:rPr lang="en"/>
              <a:t>Lightening, rainbows connect realm of God with realm of man (earth)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b9c28f76d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b9c28f76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Read quote then go to song  URL  Neglect not my commandments (English)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aa98f2b0a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aa98f2b0a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hyperlink" Target="https://www.youtube.com/watch?v=HPxM3eTuQFQ" TargetMode="External"/><Relationship Id="rId5" Type="http://schemas.openxmlformats.org/officeDocument/2006/relationships/hyperlink" Target="https://www.youtube.com/watch?v=B3oyxZ8ZJk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2.jpg"/><Relationship Id="rId10" Type="http://schemas.openxmlformats.org/officeDocument/2006/relationships/image" Target="../media/image26.png"/><Relationship Id="rId9" Type="http://schemas.openxmlformats.org/officeDocument/2006/relationships/image" Target="../media/image25.png"/><Relationship Id="rId5" Type="http://schemas.openxmlformats.org/officeDocument/2006/relationships/image" Target="../media/image16.png"/><Relationship Id="rId6" Type="http://schemas.openxmlformats.org/officeDocument/2006/relationships/image" Target="../media/image24.jpg"/><Relationship Id="rId7" Type="http://schemas.openxmlformats.org/officeDocument/2006/relationships/image" Target="../media/image20.jpg"/><Relationship Id="rId8"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hyperlink" Target="https://vimeo.com/1564972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hyperlink" Target="https://drive.google.com/file/d/1XPiQaF5lLIkiwGdUDgq2BQ6eB8i-VTOC/view?usp=sharin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www.youtube.com/watch?v=DS8yeXFeEPA" TargetMode="External"/><Relationship Id="rId4" Type="http://schemas.openxmlformats.org/officeDocument/2006/relationships/hyperlink" Target="https://www.youtube.com/watch?v=DS8yeXFeEPA" TargetMode="External"/><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3BC81"/>
            </a:gs>
          </a:gsLst>
          <a:path path="circle">
            <a:fillToRect b="50%" l="50%" r="50%" t="50%"/>
          </a:path>
          <a:tileRect/>
        </a:gra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285349" y="0"/>
            <a:ext cx="4858650" cy="5143500"/>
          </a:xfrm>
          <a:prstGeom prst="rect">
            <a:avLst/>
          </a:prstGeom>
          <a:noFill/>
          <a:ln>
            <a:noFill/>
          </a:ln>
        </p:spPr>
      </p:pic>
      <p:sp>
        <p:nvSpPr>
          <p:cNvPr id="55" name="Google Shape;55;p13"/>
          <p:cNvSpPr/>
          <p:nvPr/>
        </p:nvSpPr>
        <p:spPr>
          <a:xfrm rot="-3031599">
            <a:off x="-744298" y="2201573"/>
            <a:ext cx="5722694" cy="55610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A4C2F4"/>
                </a:solidFill>
                <a:latin typeface="Arial"/>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nvSpPr>
        <p:spPr>
          <a:xfrm>
            <a:off x="322475" y="652125"/>
            <a:ext cx="443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18" name="Google Shape;118;p22"/>
          <p:cNvPicPr preferRelativeResize="0"/>
          <p:nvPr/>
        </p:nvPicPr>
        <p:blipFill>
          <a:blip r:embed="rId3">
            <a:alphaModFix/>
          </a:blip>
          <a:stretch>
            <a:fillRect/>
          </a:stretch>
        </p:blipFill>
        <p:spPr>
          <a:xfrm>
            <a:off x="0" y="0"/>
            <a:ext cx="9144002" cy="5143500"/>
          </a:xfrm>
          <a:prstGeom prst="rect">
            <a:avLst/>
          </a:prstGeom>
          <a:noFill/>
          <a:ln>
            <a:noFill/>
          </a:ln>
        </p:spPr>
      </p:pic>
      <p:sp>
        <p:nvSpPr>
          <p:cNvPr id="119" name="Google Shape;119;p22"/>
          <p:cNvSpPr txBox="1"/>
          <p:nvPr/>
        </p:nvSpPr>
        <p:spPr>
          <a:xfrm flipH="1">
            <a:off x="4715325" y="2893575"/>
            <a:ext cx="3948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000">
                <a:solidFill>
                  <a:srgbClr val="EFEFEF"/>
                </a:solidFill>
              </a:rPr>
              <a:t>O Ye Sons of Spirit !</a:t>
            </a:r>
            <a:endParaRPr i="1" sz="3000">
              <a:solidFill>
                <a:srgbClr val="EFEFE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3F04"/>
        </a:solidFill>
      </p:bgPr>
    </p:bg>
    <p:spTree>
      <p:nvGrpSpPr>
        <p:cNvPr id="123"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1461900" y="0"/>
            <a:ext cx="6220200" cy="5143500"/>
          </a:xfrm>
          <a:prstGeom prst="rect">
            <a:avLst/>
          </a:prstGeom>
          <a:noFill/>
          <a:ln>
            <a:noFill/>
          </a:ln>
        </p:spPr>
      </p:pic>
      <p:sp>
        <p:nvSpPr>
          <p:cNvPr id="125" name="Google Shape;125;p23"/>
          <p:cNvSpPr/>
          <p:nvPr/>
        </p:nvSpPr>
        <p:spPr>
          <a:xfrm>
            <a:off x="401300" y="229325"/>
            <a:ext cx="687900" cy="687900"/>
          </a:xfrm>
          <a:prstGeom prst="su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3"/>
          <p:cNvSpPr/>
          <p:nvPr/>
        </p:nvSpPr>
        <p:spPr>
          <a:xfrm>
            <a:off x="8092450" y="4122425"/>
            <a:ext cx="687900" cy="687900"/>
          </a:xfrm>
          <a:prstGeom prst="su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3"/>
          <p:cNvSpPr txBox="1"/>
          <p:nvPr/>
        </p:nvSpPr>
        <p:spPr>
          <a:xfrm>
            <a:off x="2909450" y="4500350"/>
            <a:ext cx="4013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000">
                <a:solidFill>
                  <a:srgbClr val="FFD966"/>
                </a:solidFill>
              </a:rPr>
              <a:t>Ye  are  My  treasury</a:t>
            </a:r>
            <a:endParaRPr i="1" sz="3000">
              <a:solidFill>
                <a:srgbClr val="FFD966"/>
              </a:solidFill>
            </a:endParaRPr>
          </a:p>
        </p:txBody>
      </p:sp>
      <p:sp>
        <p:nvSpPr>
          <p:cNvPr id="128" name="Google Shape;128;p23"/>
          <p:cNvSpPr txBox="1"/>
          <p:nvPr/>
        </p:nvSpPr>
        <p:spPr>
          <a:xfrm>
            <a:off x="1461900" y="0"/>
            <a:ext cx="460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rgbClr val="B45F0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2" name="Shape 132"/>
        <p:cNvGrpSpPr/>
        <p:nvPr/>
      </p:nvGrpSpPr>
      <p:grpSpPr>
        <a:xfrm>
          <a:off x="0" y="0"/>
          <a:ext cx="0" cy="0"/>
          <a:chOff x="0" y="0"/>
          <a:chExt cx="0" cy="0"/>
        </a:xfrm>
      </p:grpSpPr>
      <p:pic>
        <p:nvPicPr>
          <p:cNvPr id="133" name="Google Shape;133;p24"/>
          <p:cNvPicPr preferRelativeResize="0"/>
          <p:nvPr/>
        </p:nvPicPr>
        <p:blipFill>
          <a:blip r:embed="rId3">
            <a:alphaModFix/>
          </a:blip>
          <a:stretch>
            <a:fillRect/>
          </a:stretch>
        </p:blipFill>
        <p:spPr>
          <a:xfrm>
            <a:off x="834373" y="152400"/>
            <a:ext cx="7475254" cy="4991100"/>
          </a:xfrm>
          <a:prstGeom prst="rect">
            <a:avLst/>
          </a:prstGeom>
          <a:noFill/>
          <a:ln>
            <a:noFill/>
          </a:ln>
        </p:spPr>
      </p:pic>
      <p:sp>
        <p:nvSpPr>
          <p:cNvPr id="134" name="Google Shape;134;p24"/>
          <p:cNvSpPr txBox="1"/>
          <p:nvPr/>
        </p:nvSpPr>
        <p:spPr>
          <a:xfrm>
            <a:off x="1762950" y="379800"/>
            <a:ext cx="5618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000">
                <a:solidFill>
                  <a:srgbClr val="FCE5CD"/>
                </a:solidFill>
              </a:rPr>
              <a:t>   </a:t>
            </a:r>
            <a:r>
              <a:rPr i="1" lang="en" sz="3000">
                <a:solidFill>
                  <a:srgbClr val="F1C232"/>
                </a:solidFill>
              </a:rPr>
              <a:t>for in you I have treasured</a:t>
            </a:r>
            <a:endParaRPr i="1" sz="3000">
              <a:solidFill>
                <a:srgbClr val="F1C23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5"/>
          <p:cNvPicPr preferRelativeResize="0"/>
          <p:nvPr/>
        </p:nvPicPr>
        <p:blipFill>
          <a:blip r:embed="rId3">
            <a:alphaModFix/>
          </a:blip>
          <a:stretch>
            <a:fillRect/>
          </a:stretch>
        </p:blipFill>
        <p:spPr>
          <a:xfrm>
            <a:off x="-76200" y="0"/>
            <a:ext cx="9220200" cy="5143500"/>
          </a:xfrm>
          <a:prstGeom prst="rect">
            <a:avLst/>
          </a:prstGeom>
          <a:noFill/>
          <a:ln>
            <a:noFill/>
          </a:ln>
        </p:spPr>
      </p:pic>
      <p:sp>
        <p:nvSpPr>
          <p:cNvPr id="140" name="Google Shape;140;p25"/>
          <p:cNvSpPr txBox="1"/>
          <p:nvPr/>
        </p:nvSpPr>
        <p:spPr>
          <a:xfrm>
            <a:off x="3798050" y="1655400"/>
            <a:ext cx="4844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000">
                <a:solidFill>
                  <a:srgbClr val="BF9000"/>
                </a:solidFill>
              </a:rPr>
              <a:t>the </a:t>
            </a:r>
            <a:r>
              <a:rPr i="1" lang="en" sz="3000">
                <a:solidFill>
                  <a:srgbClr val="BF9000"/>
                </a:solidFill>
              </a:rPr>
              <a:t>p</a:t>
            </a:r>
            <a:r>
              <a:rPr i="1" lang="en" sz="3000">
                <a:solidFill>
                  <a:srgbClr val="BF9000"/>
                </a:solidFill>
              </a:rPr>
              <a:t>earls of My </a:t>
            </a:r>
            <a:r>
              <a:rPr i="1" lang="en" sz="3000">
                <a:solidFill>
                  <a:srgbClr val="BF9000"/>
                </a:solidFill>
              </a:rPr>
              <a:t>m</a:t>
            </a:r>
            <a:r>
              <a:rPr i="1" lang="en" sz="3000">
                <a:solidFill>
                  <a:srgbClr val="BF9000"/>
                </a:solidFill>
              </a:rPr>
              <a:t>ysteries</a:t>
            </a:r>
            <a:endParaRPr i="1" sz="3000">
              <a:solidFill>
                <a:srgbClr val="BF9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44" name="Shape 144"/>
        <p:cNvGrpSpPr/>
        <p:nvPr/>
      </p:nvGrpSpPr>
      <p:grpSpPr>
        <a:xfrm>
          <a:off x="0" y="0"/>
          <a:ext cx="0" cy="0"/>
          <a:chOff x="0" y="0"/>
          <a:chExt cx="0" cy="0"/>
        </a:xfrm>
      </p:grpSpPr>
      <p:pic>
        <p:nvPicPr>
          <p:cNvPr id="145" name="Google Shape;145;p26"/>
          <p:cNvPicPr preferRelativeResize="0"/>
          <p:nvPr/>
        </p:nvPicPr>
        <p:blipFill>
          <a:blip r:embed="rId3">
            <a:alphaModFix/>
          </a:blip>
          <a:stretch>
            <a:fillRect/>
          </a:stretch>
        </p:blipFill>
        <p:spPr>
          <a:xfrm>
            <a:off x="0" y="0"/>
            <a:ext cx="9144000" cy="4701000"/>
          </a:xfrm>
          <a:prstGeom prst="rect">
            <a:avLst/>
          </a:prstGeom>
          <a:noFill/>
          <a:ln>
            <a:noFill/>
          </a:ln>
        </p:spPr>
      </p:pic>
      <p:sp>
        <p:nvSpPr>
          <p:cNvPr id="146" name="Google Shape;146;p26"/>
          <p:cNvSpPr txBox="1"/>
          <p:nvPr/>
        </p:nvSpPr>
        <p:spPr>
          <a:xfrm>
            <a:off x="1684050" y="4564825"/>
            <a:ext cx="5775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000">
                <a:solidFill>
                  <a:srgbClr val="674EA7"/>
                </a:solidFill>
              </a:rPr>
              <a:t>and the gems of My knowledge.</a:t>
            </a:r>
            <a:endParaRPr i="1" sz="3000">
              <a:solidFill>
                <a:srgbClr val="674EA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7"/>
          <p:cNvPicPr preferRelativeResize="0"/>
          <p:nvPr/>
        </p:nvPicPr>
        <p:blipFill>
          <a:blip r:embed="rId3">
            <a:alphaModFix/>
          </a:blip>
          <a:stretch>
            <a:fillRect/>
          </a:stretch>
        </p:blipFill>
        <p:spPr>
          <a:xfrm>
            <a:off x="0" y="0"/>
            <a:ext cx="9144000" cy="5143501"/>
          </a:xfrm>
          <a:prstGeom prst="rect">
            <a:avLst/>
          </a:prstGeom>
          <a:noFill/>
          <a:ln>
            <a:noFill/>
          </a:ln>
        </p:spPr>
      </p:pic>
      <p:sp>
        <p:nvSpPr>
          <p:cNvPr id="152" name="Google Shape;152;p27"/>
          <p:cNvSpPr/>
          <p:nvPr/>
        </p:nvSpPr>
        <p:spPr>
          <a:xfrm>
            <a:off x="476550" y="4428674"/>
            <a:ext cx="8190904" cy="5746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4CCCC"/>
                </a:solidFill>
                <a:latin typeface="Arial"/>
              </a:rPr>
              <a:t>STORY TIME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156" name="Shape 156"/>
        <p:cNvGrpSpPr/>
        <p:nvPr/>
      </p:nvGrpSpPr>
      <p:grpSpPr>
        <a:xfrm>
          <a:off x="0" y="0"/>
          <a:ext cx="0" cy="0"/>
          <a:chOff x="0" y="0"/>
          <a:chExt cx="0" cy="0"/>
        </a:xfrm>
      </p:grpSpPr>
      <p:pic>
        <p:nvPicPr>
          <p:cNvPr id="157" name="Google Shape;157;p28"/>
          <p:cNvPicPr preferRelativeResize="0"/>
          <p:nvPr/>
        </p:nvPicPr>
        <p:blipFill rotWithShape="1">
          <a:blip r:embed="rId3">
            <a:alphaModFix/>
          </a:blip>
          <a:srcRect b="803" l="0" r="0" t="0"/>
          <a:stretch/>
        </p:blipFill>
        <p:spPr>
          <a:xfrm>
            <a:off x="171987" y="160350"/>
            <a:ext cx="8800025" cy="4822800"/>
          </a:xfrm>
          <a:prstGeom prst="rect">
            <a:avLst/>
          </a:prstGeom>
          <a:noFill/>
          <a:ln cap="flat" cmpd="sng" w="38100">
            <a:solidFill>
              <a:srgbClr val="EFEFEF"/>
            </a:solidFill>
            <a:prstDash val="solid"/>
            <a:round/>
            <a:headEnd len="sm" w="sm" type="none"/>
            <a:tailEnd len="sm" w="sm" type="none"/>
          </a:ln>
        </p:spPr>
      </p:pic>
      <p:sp>
        <p:nvSpPr>
          <p:cNvPr id="158" name="Google Shape;158;p28"/>
          <p:cNvSpPr/>
          <p:nvPr/>
        </p:nvSpPr>
        <p:spPr>
          <a:xfrm>
            <a:off x="555075" y="4392850"/>
            <a:ext cx="8190923" cy="470375"/>
          </a:xfrm>
          <a:prstGeom prst="rect">
            <a:avLst/>
          </a:prstGeom>
        </p:spPr>
        <p:txBody>
          <a:bodyPr>
            <a:prstTxWarp prst="textPlain"/>
          </a:bodyPr>
          <a:lstStyle/>
          <a:p>
            <a:pPr lvl="0" algn="ctr"/>
            <a:r>
              <a:rPr b="0" i="0">
                <a:ln>
                  <a:noFill/>
                </a:ln>
                <a:solidFill>
                  <a:srgbClr val="3D85C6"/>
                </a:solidFill>
                <a:latin typeface="Arial"/>
              </a:rPr>
              <a:t>ART  ACTIVITY</a:t>
            </a:r>
          </a:p>
        </p:txBody>
      </p:sp>
      <p:sp>
        <p:nvSpPr>
          <p:cNvPr id="159" name="Google Shape;159;p28"/>
          <p:cNvSpPr txBox="1"/>
          <p:nvPr/>
        </p:nvSpPr>
        <p:spPr>
          <a:xfrm>
            <a:off x="171975" y="160350"/>
            <a:ext cx="4271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https://www.youtube.com/watch?v=HPxM3eTuQFQ</a:t>
            </a:r>
            <a:endParaRPr sz="1300"/>
          </a:p>
          <a:p>
            <a:pPr indent="0" lvl="0" marL="0" rtl="0" algn="l">
              <a:spcBef>
                <a:spcPts val="0"/>
              </a:spcBef>
              <a:spcAft>
                <a:spcPts val="0"/>
              </a:spcAft>
              <a:buNone/>
            </a:pPr>
            <a:r>
              <a:t/>
            </a:r>
            <a:endParaRPr sz="1300"/>
          </a:p>
        </p:txBody>
      </p:sp>
      <p:sp>
        <p:nvSpPr>
          <p:cNvPr id="160" name="Google Shape;160;p28"/>
          <p:cNvSpPr txBox="1"/>
          <p:nvPr/>
        </p:nvSpPr>
        <p:spPr>
          <a:xfrm>
            <a:off x="171975" y="3871488"/>
            <a:ext cx="4543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accent5"/>
                </a:solidFill>
                <a:hlinkClick r:id="rId5">
                  <a:extLst>
                    <a:ext uri="{A12FA001-AC4F-418D-AE19-62706E023703}">
                      <ahyp:hlinkClr val="tx"/>
                    </a:ext>
                  </a:extLst>
                </a:hlinkClick>
              </a:rPr>
              <a:t>https://www.youtube.com/watch?v=B3oyxZ8ZJkU</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nvSpPr>
        <p:spPr>
          <a:xfrm>
            <a:off x="372650" y="659275"/>
            <a:ext cx="340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66" name="Google Shape;166;p29"/>
          <p:cNvPicPr preferRelativeResize="0"/>
          <p:nvPr/>
        </p:nvPicPr>
        <p:blipFill>
          <a:blip r:embed="rId3">
            <a:alphaModFix/>
          </a:blip>
          <a:stretch>
            <a:fillRect/>
          </a:stretch>
        </p:blipFill>
        <p:spPr>
          <a:xfrm>
            <a:off x="0" y="0"/>
            <a:ext cx="9346925" cy="5143500"/>
          </a:xfrm>
          <a:prstGeom prst="rect">
            <a:avLst/>
          </a:prstGeom>
          <a:noFill/>
          <a:ln>
            <a:noFill/>
          </a:ln>
        </p:spPr>
      </p:pic>
      <p:sp>
        <p:nvSpPr>
          <p:cNvPr id="167" name="Google Shape;167;p29"/>
          <p:cNvSpPr/>
          <p:nvPr/>
        </p:nvSpPr>
        <p:spPr>
          <a:xfrm>
            <a:off x="960275" y="4531325"/>
            <a:ext cx="7409779" cy="4001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E69138"/>
                </a:solidFill>
                <a:latin typeface="Arial"/>
              </a:rPr>
              <a:t>ART SHOW</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1" name="Shape 171"/>
        <p:cNvGrpSpPr/>
        <p:nvPr/>
      </p:nvGrpSpPr>
      <p:grpSpPr>
        <a:xfrm>
          <a:off x="0" y="0"/>
          <a:ext cx="0" cy="0"/>
          <a:chOff x="0" y="0"/>
          <a:chExt cx="0" cy="0"/>
        </a:xfrm>
      </p:grpSpPr>
      <p:pic>
        <p:nvPicPr>
          <p:cNvPr id="172" name="Google Shape;172;p30"/>
          <p:cNvPicPr preferRelativeResize="0"/>
          <p:nvPr/>
        </p:nvPicPr>
        <p:blipFill>
          <a:blip r:embed="rId3">
            <a:alphaModFix/>
          </a:blip>
          <a:stretch>
            <a:fillRect/>
          </a:stretch>
        </p:blipFill>
        <p:spPr>
          <a:xfrm>
            <a:off x="1261250" y="0"/>
            <a:ext cx="6685982" cy="5143501"/>
          </a:xfrm>
          <a:prstGeom prst="rect">
            <a:avLst/>
          </a:prstGeom>
          <a:noFill/>
          <a:ln>
            <a:noFill/>
          </a:ln>
        </p:spPr>
      </p:pic>
      <p:sp>
        <p:nvSpPr>
          <p:cNvPr id="173" name="Google Shape;173;p30"/>
          <p:cNvSpPr/>
          <p:nvPr/>
        </p:nvSpPr>
        <p:spPr>
          <a:xfrm>
            <a:off x="1261250" y="4586325"/>
            <a:ext cx="6685965" cy="4087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CLOSING PRAYERS</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7" name="Shape 177"/>
        <p:cNvGrpSpPr/>
        <p:nvPr/>
      </p:nvGrpSpPr>
      <p:grpSpPr>
        <a:xfrm>
          <a:off x="0" y="0"/>
          <a:ext cx="0" cy="0"/>
          <a:chOff x="0" y="0"/>
          <a:chExt cx="0" cy="0"/>
        </a:xfrm>
      </p:grpSpPr>
      <p:pic>
        <p:nvPicPr>
          <p:cNvPr descr="Orange Maple Leaf Clipart Free PNG Image｜Illustoon" id="178" name="Google Shape;178;p31"/>
          <p:cNvPicPr preferRelativeResize="0"/>
          <p:nvPr/>
        </p:nvPicPr>
        <p:blipFill rotWithShape="1">
          <a:blip r:embed="rId3">
            <a:alphaModFix/>
          </a:blip>
          <a:srcRect b="2117" l="4587" r="4560" t="1170"/>
          <a:stretch/>
        </p:blipFill>
        <p:spPr>
          <a:xfrm>
            <a:off x="531750" y="3471075"/>
            <a:ext cx="1469075" cy="1563775"/>
          </a:xfrm>
          <a:prstGeom prst="rect">
            <a:avLst/>
          </a:prstGeom>
          <a:noFill/>
          <a:ln>
            <a:noFill/>
          </a:ln>
        </p:spPr>
      </p:pic>
      <p:pic>
        <p:nvPicPr>
          <p:cNvPr descr="Find hd free Tree Png Clip Art - Transparent Background Tree Clipart Png.  Download it free for personal use. | Tree clipart, Cartoon trees, Tree  painting" id="179" name="Google Shape;179;p31"/>
          <p:cNvPicPr preferRelativeResize="0"/>
          <p:nvPr/>
        </p:nvPicPr>
        <p:blipFill>
          <a:blip r:embed="rId4">
            <a:alphaModFix/>
          </a:blip>
          <a:stretch>
            <a:fillRect/>
          </a:stretch>
        </p:blipFill>
        <p:spPr>
          <a:xfrm>
            <a:off x="2599050" y="0"/>
            <a:ext cx="4045675" cy="5143500"/>
          </a:xfrm>
          <a:prstGeom prst="rect">
            <a:avLst/>
          </a:prstGeom>
          <a:noFill/>
          <a:ln>
            <a:noFill/>
          </a:ln>
        </p:spPr>
      </p:pic>
      <p:sp>
        <p:nvSpPr>
          <p:cNvPr id="180" name="Google Shape;180;p31"/>
          <p:cNvSpPr/>
          <p:nvPr/>
        </p:nvSpPr>
        <p:spPr>
          <a:xfrm>
            <a:off x="2909475" y="931600"/>
            <a:ext cx="472794" cy="588573"/>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a:rPr>
              <a:t>T</a:t>
            </a:r>
          </a:p>
        </p:txBody>
      </p:sp>
      <p:sp>
        <p:nvSpPr>
          <p:cNvPr id="181" name="Google Shape;181;p31"/>
          <p:cNvSpPr/>
          <p:nvPr/>
        </p:nvSpPr>
        <p:spPr>
          <a:xfrm>
            <a:off x="3498987" y="720425"/>
            <a:ext cx="468625" cy="588573"/>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a:rPr>
              <a:t>H</a:t>
            </a:r>
          </a:p>
        </p:txBody>
      </p:sp>
      <p:sp>
        <p:nvSpPr>
          <p:cNvPr id="182" name="Google Shape;182;p31"/>
          <p:cNvSpPr/>
          <p:nvPr/>
        </p:nvSpPr>
        <p:spPr>
          <a:xfrm>
            <a:off x="4163175" y="569925"/>
            <a:ext cx="558681" cy="588573"/>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a:rPr>
              <a:t>A</a:t>
            </a:r>
          </a:p>
        </p:txBody>
      </p:sp>
      <p:sp>
        <p:nvSpPr>
          <p:cNvPr id="183" name="Google Shape;183;p31"/>
          <p:cNvSpPr/>
          <p:nvPr/>
        </p:nvSpPr>
        <p:spPr>
          <a:xfrm>
            <a:off x="4851750" y="720425"/>
            <a:ext cx="470293" cy="588573"/>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a:rPr>
              <a:t>N</a:t>
            </a:r>
          </a:p>
        </p:txBody>
      </p:sp>
      <p:sp>
        <p:nvSpPr>
          <p:cNvPr id="184" name="Google Shape;184;p31"/>
          <p:cNvSpPr/>
          <p:nvPr/>
        </p:nvSpPr>
        <p:spPr>
          <a:xfrm>
            <a:off x="5451950" y="931600"/>
            <a:ext cx="493641" cy="588573"/>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a:rPr>
              <a:t>K</a:t>
            </a:r>
          </a:p>
        </p:txBody>
      </p:sp>
      <p:sp>
        <p:nvSpPr>
          <p:cNvPr id="185" name="Google Shape;185;p31"/>
          <p:cNvSpPr/>
          <p:nvPr/>
        </p:nvSpPr>
        <p:spPr>
          <a:xfrm>
            <a:off x="3531450" y="1642000"/>
            <a:ext cx="547007" cy="588573"/>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a:rPr>
              <a:t>Y</a:t>
            </a:r>
          </a:p>
        </p:txBody>
      </p:sp>
      <p:sp>
        <p:nvSpPr>
          <p:cNvPr id="186" name="Google Shape;186;p31"/>
          <p:cNvSpPr/>
          <p:nvPr/>
        </p:nvSpPr>
        <p:spPr>
          <a:xfrm>
            <a:off x="4143887" y="1434175"/>
            <a:ext cx="571189" cy="609124"/>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a:rPr>
              <a:t>O</a:t>
            </a:r>
          </a:p>
        </p:txBody>
      </p:sp>
      <p:sp>
        <p:nvSpPr>
          <p:cNvPr id="187" name="Google Shape;187;p31"/>
          <p:cNvSpPr/>
          <p:nvPr/>
        </p:nvSpPr>
        <p:spPr>
          <a:xfrm>
            <a:off x="4780500" y="1637063"/>
            <a:ext cx="469459" cy="59843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a:rPr>
              <a:t>U</a:t>
            </a:r>
          </a:p>
        </p:txBody>
      </p:sp>
      <p:pic>
        <p:nvPicPr>
          <p:cNvPr descr="Simple Leaf Clipart Free PNG Image｜Illustoon" id="188" name="Google Shape;188;p31"/>
          <p:cNvPicPr preferRelativeResize="0"/>
          <p:nvPr/>
        </p:nvPicPr>
        <p:blipFill rotWithShape="1">
          <a:blip r:embed="rId5">
            <a:alphaModFix/>
          </a:blip>
          <a:srcRect b="12003" l="6896" r="9407" t="15338"/>
          <a:stretch/>
        </p:blipFill>
        <p:spPr>
          <a:xfrm>
            <a:off x="203400" y="129950"/>
            <a:ext cx="1502400" cy="1304226"/>
          </a:xfrm>
          <a:prstGeom prst="rect">
            <a:avLst/>
          </a:prstGeom>
          <a:noFill/>
          <a:ln>
            <a:noFill/>
          </a:ln>
        </p:spPr>
      </p:pic>
      <p:sp>
        <p:nvSpPr>
          <p:cNvPr id="189" name="Google Shape;189;p31"/>
          <p:cNvSpPr txBox="1"/>
          <p:nvPr/>
        </p:nvSpPr>
        <p:spPr>
          <a:xfrm>
            <a:off x="531750" y="487300"/>
            <a:ext cx="84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rPr>
              <a:t>Cassed</a:t>
            </a:r>
            <a:r>
              <a:rPr lang="en" sz="1300"/>
              <a:t>y</a:t>
            </a:r>
            <a:endParaRPr sz="1300"/>
          </a:p>
        </p:txBody>
      </p:sp>
      <p:pic>
        <p:nvPicPr>
          <p:cNvPr descr="Leaves clipart plant leave, Leaves plant leave Transparent FREE for  download on WebStockReview 2021" id="190" name="Google Shape;190;p31"/>
          <p:cNvPicPr preferRelativeResize="0"/>
          <p:nvPr/>
        </p:nvPicPr>
        <p:blipFill rotWithShape="1">
          <a:blip r:embed="rId6">
            <a:alphaModFix/>
          </a:blip>
          <a:srcRect b="10289" l="6304" r="6137" t="6729"/>
          <a:stretch/>
        </p:blipFill>
        <p:spPr>
          <a:xfrm rot="-7067782">
            <a:off x="185175" y="1887271"/>
            <a:ext cx="1914024" cy="1005534"/>
          </a:xfrm>
          <a:prstGeom prst="rect">
            <a:avLst/>
          </a:prstGeom>
          <a:noFill/>
          <a:ln>
            <a:noFill/>
          </a:ln>
        </p:spPr>
      </p:pic>
      <p:sp>
        <p:nvSpPr>
          <p:cNvPr id="191" name="Google Shape;191;p31"/>
          <p:cNvSpPr txBox="1"/>
          <p:nvPr/>
        </p:nvSpPr>
        <p:spPr>
          <a:xfrm>
            <a:off x="719350" y="2197600"/>
            <a:ext cx="84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Dev</a:t>
            </a:r>
            <a:endParaRPr sz="1300"/>
          </a:p>
        </p:txBody>
      </p:sp>
      <p:sp>
        <p:nvSpPr>
          <p:cNvPr id="192" name="Google Shape;192;p31"/>
          <p:cNvSpPr txBox="1"/>
          <p:nvPr/>
        </p:nvSpPr>
        <p:spPr>
          <a:xfrm>
            <a:off x="962688" y="3860400"/>
            <a:ext cx="6072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Kim and Cora</a:t>
            </a:r>
            <a:endParaRPr sz="1300"/>
          </a:p>
        </p:txBody>
      </p:sp>
      <p:sp>
        <p:nvSpPr>
          <p:cNvPr id="193" name="Google Shape;193;p31"/>
          <p:cNvSpPr txBox="1"/>
          <p:nvPr/>
        </p:nvSpPr>
        <p:spPr>
          <a:xfrm>
            <a:off x="1565050" y="4758600"/>
            <a:ext cx="6072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highlight>
                  <a:srgbClr val="FFFFFF"/>
                </a:highlight>
              </a:rPr>
              <a:t>Kim</a:t>
            </a:r>
            <a:endParaRPr sz="1300">
              <a:solidFill>
                <a:srgbClr val="FFFFFF"/>
              </a:solidFill>
              <a:highlight>
                <a:srgbClr val="FFFFFF"/>
              </a:highlight>
            </a:endParaRPr>
          </a:p>
        </p:txBody>
      </p:sp>
      <p:pic>
        <p:nvPicPr>
          <p:cNvPr descr="Orange Leaf PNG Clipart | Gallery Yopriceville - High-Quality Images and  Transparent PNG Free Clipart" id="194" name="Google Shape;194;p31"/>
          <p:cNvPicPr preferRelativeResize="0"/>
          <p:nvPr/>
        </p:nvPicPr>
        <p:blipFill>
          <a:blip r:embed="rId7">
            <a:alphaModFix/>
          </a:blip>
          <a:stretch>
            <a:fillRect/>
          </a:stretch>
        </p:blipFill>
        <p:spPr>
          <a:xfrm>
            <a:off x="7438200" y="97976"/>
            <a:ext cx="1581775" cy="1473134"/>
          </a:xfrm>
          <a:prstGeom prst="rect">
            <a:avLst/>
          </a:prstGeom>
          <a:noFill/>
          <a:ln>
            <a:noFill/>
          </a:ln>
        </p:spPr>
      </p:pic>
      <p:sp>
        <p:nvSpPr>
          <p:cNvPr id="195" name="Google Shape;195;p31"/>
          <p:cNvSpPr txBox="1"/>
          <p:nvPr/>
        </p:nvSpPr>
        <p:spPr>
          <a:xfrm>
            <a:off x="7925475" y="642075"/>
            <a:ext cx="6072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rPr>
              <a:t>Milan</a:t>
            </a:r>
            <a:endParaRPr sz="1300">
              <a:solidFill>
                <a:srgbClr val="FFFFFF"/>
              </a:solidFill>
            </a:endParaRPr>
          </a:p>
        </p:txBody>
      </p:sp>
      <p:pic>
        <p:nvPicPr>
          <p:cNvPr descr="Green Leaf Clip Art - Royalty Free - GoGraph" id="196" name="Google Shape;196;p31"/>
          <p:cNvPicPr preferRelativeResize="0"/>
          <p:nvPr/>
        </p:nvPicPr>
        <p:blipFill rotWithShape="1">
          <a:blip r:embed="rId8">
            <a:alphaModFix/>
          </a:blip>
          <a:srcRect b="23602" l="6269" r="6894" t="12348"/>
          <a:stretch/>
        </p:blipFill>
        <p:spPr>
          <a:xfrm rot="-4030058">
            <a:off x="7015283" y="3381663"/>
            <a:ext cx="1885634" cy="1130002"/>
          </a:xfrm>
          <a:prstGeom prst="rect">
            <a:avLst/>
          </a:prstGeom>
          <a:noFill/>
          <a:ln>
            <a:noFill/>
          </a:ln>
        </p:spPr>
      </p:pic>
      <p:sp>
        <p:nvSpPr>
          <p:cNvPr id="197" name="Google Shape;197;p31"/>
          <p:cNvSpPr txBox="1"/>
          <p:nvPr/>
        </p:nvSpPr>
        <p:spPr>
          <a:xfrm>
            <a:off x="7654500" y="3754213"/>
            <a:ext cx="6072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Devin</a:t>
            </a:r>
            <a:endParaRPr sz="1300"/>
          </a:p>
        </p:txBody>
      </p:sp>
      <p:pic>
        <p:nvPicPr>
          <p:cNvPr descr="Oak - Clip Art Library" id="198" name="Google Shape;198;p31"/>
          <p:cNvPicPr preferRelativeResize="0"/>
          <p:nvPr/>
        </p:nvPicPr>
        <p:blipFill rotWithShape="1">
          <a:blip r:embed="rId9">
            <a:alphaModFix/>
          </a:blip>
          <a:srcRect b="8195" l="18146" r="23990" t="12085"/>
          <a:stretch/>
        </p:blipFill>
        <p:spPr>
          <a:xfrm rot="-9286538">
            <a:off x="7037350" y="1441350"/>
            <a:ext cx="1427500" cy="1473125"/>
          </a:xfrm>
          <a:prstGeom prst="rect">
            <a:avLst/>
          </a:prstGeom>
          <a:noFill/>
          <a:ln>
            <a:noFill/>
          </a:ln>
        </p:spPr>
      </p:pic>
      <p:sp>
        <p:nvSpPr>
          <p:cNvPr id="199" name="Google Shape;199;p31"/>
          <p:cNvSpPr txBox="1"/>
          <p:nvPr/>
        </p:nvSpPr>
        <p:spPr>
          <a:xfrm>
            <a:off x="7343675" y="2022325"/>
            <a:ext cx="757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rPr>
              <a:t>Hudson</a:t>
            </a:r>
            <a:endParaRPr>
              <a:solidFill>
                <a:srgbClr val="FFFFFF"/>
              </a:solidFill>
            </a:endParaRPr>
          </a:p>
        </p:txBody>
      </p:sp>
      <p:pic>
        <p:nvPicPr>
          <p:cNvPr id="200" name="Google Shape;200;p31"/>
          <p:cNvPicPr preferRelativeResize="0"/>
          <p:nvPr/>
        </p:nvPicPr>
        <p:blipFill>
          <a:blip r:embed="rId10">
            <a:alphaModFix/>
          </a:blip>
          <a:stretch>
            <a:fillRect/>
          </a:stretch>
        </p:blipFill>
        <p:spPr>
          <a:xfrm rot="9393326">
            <a:off x="5470856" y="3054899"/>
            <a:ext cx="1338941" cy="1694075"/>
          </a:xfrm>
          <a:prstGeom prst="rect">
            <a:avLst/>
          </a:prstGeom>
          <a:noFill/>
          <a:ln>
            <a:noFill/>
          </a:ln>
        </p:spPr>
      </p:pic>
      <p:sp>
        <p:nvSpPr>
          <p:cNvPr id="201" name="Google Shape;201;p31"/>
          <p:cNvSpPr txBox="1"/>
          <p:nvPr/>
        </p:nvSpPr>
        <p:spPr>
          <a:xfrm>
            <a:off x="5945600" y="3754225"/>
            <a:ext cx="5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1"/>
          <p:cNvSpPr txBox="1"/>
          <p:nvPr/>
        </p:nvSpPr>
        <p:spPr>
          <a:xfrm>
            <a:off x="5761575" y="3754225"/>
            <a:ext cx="757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rPr>
              <a:t>Maia</a:t>
            </a:r>
            <a:endParaRPr sz="13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7138" y="0"/>
            <a:ext cx="9129713" cy="5143500"/>
          </a:xfrm>
          <a:prstGeom prst="rect">
            <a:avLst/>
          </a:prstGeom>
          <a:noFill/>
          <a:ln>
            <a:noFill/>
          </a:ln>
        </p:spPr>
      </p:pic>
      <p:sp>
        <p:nvSpPr>
          <p:cNvPr id="61" name="Google Shape;61;p14"/>
          <p:cNvSpPr/>
          <p:nvPr/>
        </p:nvSpPr>
        <p:spPr>
          <a:xfrm>
            <a:off x="476225" y="4414839"/>
            <a:ext cx="8191526" cy="621154"/>
          </a:xfrm>
          <a:prstGeom prst="rect">
            <a:avLst/>
          </a:prstGeom>
        </p:spPr>
        <p:txBody>
          <a:bodyPr>
            <a:prstTxWarp prst="textPlain"/>
          </a:bodyPr>
          <a:lstStyle/>
          <a:p>
            <a:pPr lvl="0" algn="ctr"/>
            <a:r>
              <a:rPr b="0" i="0">
                <a:ln cap="flat" cmpd="sng" w="9525">
                  <a:solidFill>
                    <a:srgbClr val="783F04"/>
                  </a:solidFill>
                  <a:prstDash val="solid"/>
                  <a:round/>
                  <a:headEnd len="sm" w="sm" type="none"/>
                  <a:tailEnd len="sm" w="sm" type="none"/>
                </a:ln>
                <a:solidFill>
                  <a:srgbClr val="FFFFFF"/>
                </a:solidFill>
                <a:latin typeface="Arial"/>
              </a:rPr>
              <a:t>OPENING  PRAYERS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nvSpPr>
        <p:spPr>
          <a:xfrm>
            <a:off x="147000" y="0"/>
            <a:ext cx="831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You remember the story of Haji Muhammad from our last lesson, how obedient he was to Baha’u’llah </a:t>
            </a:r>
            <a:endParaRPr/>
          </a:p>
        </p:txBody>
      </p:sp>
      <p:sp>
        <p:nvSpPr>
          <p:cNvPr id="208" name="Google Shape;208;p32"/>
          <p:cNvSpPr txBox="1"/>
          <p:nvPr/>
        </p:nvSpPr>
        <p:spPr>
          <a:xfrm>
            <a:off x="1168200" y="756550"/>
            <a:ext cx="7211700" cy="621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You remember the story of Haji Muhammad from our last lesson, how obedient he was to Baha’u’llah and what strength he drew from trust in God.  But Haji Muhammad had not always been so quick to obey.  Perhaps you know that he was an excellent hunter and marksman, which means his bullets never missed their targets.  He could even hit a small bird in full flight while he was galloping on horseback.  One day, with his rifle on his shoulder, he came upon a group of Baha’is who were on an outing with Baha’u’llah and decided to join them.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When Baha’u’llah saw that Haji Muhammad was going to use his rifle, He told him not to kill innocent birds.  Haji Muhammad did not pay any attention to what Baha’u’llah said because his mind was on hunting, which he loved very much.  So, he continued shooting at every bird he saw.  But he was quite surprised to find that none of his bullets hit.  He shot once, he shot twice, he shot many times- but did not bring down even one bird.  He shot at big birds and at little birds, without ANY success!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group was returning from the outing when a large, beautiful, white bird caught Haji Muhammad’s eye.  It was so big that it could not fly quickly, and Haji Muhammad thought that surely it would be easy to hit this one.  His first shot missed.  Then he fired four more times, but he missed EVERY TIME!  In a panic, the frightened bird flew near them.  Haji Muhammad thought that now he could not POSSIBLY miss!  He fired two more shots, but the bird ESCAPED!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Haji Muhammad was ASTONISHED and he began to think about the whole incident.  All of a sudden, he understood something VERY IMPORTANT.  He realized that Baha’u’llah had given him a clear command, but in his preoccupation with his own wishes and desires, he had ignored Baha’u’llah!  That day Haji Muhammad made a firm decision to obey the commandments of God AT ALL TIMES.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5" name="Shape 65"/>
        <p:cNvGrpSpPr/>
        <p:nvPr/>
      </p:nvGrpSpPr>
      <p:grpSpPr>
        <a:xfrm>
          <a:off x="0" y="0"/>
          <a:ext cx="0" cy="0"/>
          <a:chOff x="0" y="0"/>
          <a:chExt cx="0" cy="0"/>
        </a:xfrm>
      </p:grpSpPr>
      <p:sp>
        <p:nvSpPr>
          <p:cNvPr id="66" name="Google Shape;66;p15"/>
          <p:cNvSpPr txBox="1"/>
          <p:nvPr/>
        </p:nvSpPr>
        <p:spPr>
          <a:xfrm>
            <a:off x="602250" y="221900"/>
            <a:ext cx="793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latin typeface="Indie Flower"/>
                <a:ea typeface="Indie Flower"/>
                <a:cs typeface="Indie Flower"/>
                <a:sym typeface="Indie Flower"/>
              </a:rPr>
              <a:t>Prayer Stars⭐</a:t>
            </a:r>
            <a:endParaRPr sz="4800">
              <a:latin typeface="Indie Flower"/>
              <a:ea typeface="Indie Flower"/>
              <a:cs typeface="Indie Flower"/>
              <a:sym typeface="Indie Flower"/>
            </a:endParaRPr>
          </a:p>
        </p:txBody>
      </p:sp>
      <p:graphicFrame>
        <p:nvGraphicFramePr>
          <p:cNvPr id="67" name="Google Shape;67;p15"/>
          <p:cNvGraphicFramePr/>
          <p:nvPr/>
        </p:nvGraphicFramePr>
        <p:xfrm>
          <a:off x="632750" y="1449450"/>
          <a:ext cx="3000000" cy="3000000"/>
        </p:xfrm>
        <a:graphic>
          <a:graphicData uri="http://schemas.openxmlformats.org/drawingml/2006/table">
            <a:tbl>
              <a:tblPr>
                <a:noFill/>
                <a:tableStyleId>{72A82EAF-4F1C-431F-BE8F-5325109BFDC7}</a:tableStyleId>
              </a:tblPr>
              <a:tblGrid>
                <a:gridCol w="1663025"/>
                <a:gridCol w="6147125"/>
              </a:tblGrid>
              <a:tr h="512725">
                <a:tc>
                  <a:txBody>
                    <a:bodyPr/>
                    <a:lstStyle/>
                    <a:p>
                      <a:pPr indent="0" lvl="0" marL="0" rtl="0" algn="l">
                        <a:spcBef>
                          <a:spcPts val="0"/>
                        </a:spcBef>
                        <a:spcAft>
                          <a:spcPts val="0"/>
                        </a:spcAft>
                        <a:buNone/>
                      </a:pPr>
                      <a:r>
                        <a:rPr lang="en" sz="2200">
                          <a:latin typeface="Indie Flower"/>
                          <a:ea typeface="Indie Flower"/>
                          <a:cs typeface="Indie Flower"/>
                          <a:sym typeface="Indie Flower"/>
                        </a:rPr>
                        <a:t>Cassedy</a:t>
                      </a:r>
                      <a:endParaRPr sz="22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2200">
                          <a:solidFill>
                            <a:schemeClr val="dk1"/>
                          </a:solidFill>
                        </a:rPr>
                        <a:t>⭐️</a:t>
                      </a:r>
                      <a:endParaRPr sz="2600"/>
                    </a:p>
                  </a:txBody>
                  <a:tcPr marT="91425" marB="91425" marR="91425" marL="91425"/>
                </a:tc>
              </a:tr>
              <a:tr h="512725">
                <a:tc>
                  <a:txBody>
                    <a:bodyPr/>
                    <a:lstStyle/>
                    <a:p>
                      <a:pPr indent="0" lvl="0" marL="0" rtl="0" algn="l">
                        <a:spcBef>
                          <a:spcPts val="0"/>
                        </a:spcBef>
                        <a:spcAft>
                          <a:spcPts val="0"/>
                        </a:spcAft>
                        <a:buNone/>
                      </a:pPr>
                      <a:r>
                        <a:rPr lang="en" sz="2200">
                          <a:latin typeface="Indie Flower"/>
                          <a:ea typeface="Indie Flower"/>
                          <a:cs typeface="Indie Flower"/>
                          <a:sym typeface="Indie Flower"/>
                        </a:rPr>
                        <a:t>Milan</a:t>
                      </a:r>
                      <a:endParaRPr sz="2200">
                        <a:latin typeface="Indie Flower"/>
                        <a:ea typeface="Indie Flower"/>
                        <a:cs typeface="Indie Flower"/>
                        <a:sym typeface="Indie Flowe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12725">
                <a:tc>
                  <a:txBody>
                    <a:bodyPr/>
                    <a:lstStyle/>
                    <a:p>
                      <a:pPr indent="0" lvl="0" marL="0" rtl="0" algn="l">
                        <a:spcBef>
                          <a:spcPts val="0"/>
                        </a:spcBef>
                        <a:spcAft>
                          <a:spcPts val="0"/>
                        </a:spcAft>
                        <a:buNone/>
                      </a:pPr>
                      <a:r>
                        <a:rPr lang="en" sz="2100">
                          <a:latin typeface="Indie Flower"/>
                          <a:ea typeface="Indie Flower"/>
                          <a:cs typeface="Indie Flower"/>
                          <a:sym typeface="Indie Flower"/>
                        </a:rPr>
                        <a:t>Devin</a:t>
                      </a:r>
                      <a:endParaRPr sz="2100">
                        <a:latin typeface="Indie Flower"/>
                        <a:ea typeface="Indie Flower"/>
                        <a:cs typeface="Indie Flower"/>
                        <a:sym typeface="Indie Flowe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Kim</a:t>
                      </a:r>
                      <a:endParaRPr sz="2100">
                        <a:latin typeface="Indie Flower"/>
                        <a:ea typeface="Indie Flower"/>
                        <a:cs typeface="Indie Flower"/>
                        <a:sym typeface="Indie Flowe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Cora</a:t>
                      </a:r>
                      <a:endParaRPr sz="2100">
                        <a:latin typeface="Indie Flower"/>
                        <a:ea typeface="Indie Flower"/>
                        <a:cs typeface="Indie Flower"/>
                        <a:sym typeface="Indie Flowe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Hudson</a:t>
                      </a:r>
                      <a:endParaRPr sz="2100">
                        <a:latin typeface="Indie Flower"/>
                        <a:ea typeface="Indie Flower"/>
                        <a:cs typeface="Indie Flower"/>
                        <a:sym typeface="Indie Flowe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Dev</a:t>
                      </a:r>
                      <a:endParaRPr sz="2100">
                        <a:latin typeface="Indie Flower"/>
                        <a:ea typeface="Indie Flower"/>
                        <a:cs typeface="Indie Flower"/>
                        <a:sym typeface="Indie Flowe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68" name="Google Shape;68;p15"/>
          <p:cNvPicPr preferRelativeResize="0"/>
          <p:nvPr/>
        </p:nvPicPr>
        <p:blipFill>
          <a:blip r:embed="rId3">
            <a:alphaModFix/>
          </a:blip>
          <a:stretch>
            <a:fillRect/>
          </a:stretch>
        </p:blipFill>
        <p:spPr>
          <a:xfrm>
            <a:off x="1049650" y="48900"/>
            <a:ext cx="1400550" cy="1400550"/>
          </a:xfrm>
          <a:prstGeom prst="rect">
            <a:avLst/>
          </a:prstGeom>
          <a:noFill/>
          <a:ln>
            <a:noFill/>
          </a:ln>
        </p:spPr>
      </p:pic>
      <p:pic>
        <p:nvPicPr>
          <p:cNvPr id="69" name="Google Shape;69;p15"/>
          <p:cNvPicPr preferRelativeResize="0"/>
          <p:nvPr/>
        </p:nvPicPr>
        <p:blipFill>
          <a:blip r:embed="rId4">
            <a:alphaModFix/>
          </a:blip>
          <a:stretch>
            <a:fillRect/>
          </a:stretch>
        </p:blipFill>
        <p:spPr>
          <a:xfrm flipH="1">
            <a:off x="6623450" y="25875"/>
            <a:ext cx="1277900" cy="1446600"/>
          </a:xfrm>
          <a:prstGeom prst="rect">
            <a:avLst/>
          </a:prstGeom>
          <a:noFill/>
          <a:ln>
            <a:noFill/>
          </a:ln>
        </p:spPr>
      </p:pic>
      <p:sp>
        <p:nvSpPr>
          <p:cNvPr id="70" name="Google Shape;70;p15"/>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71" name="Google Shape;71;p15"/>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72" name="Google Shape;72;p15"/>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73" name="Google Shape;73;p15"/>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6"/>
          <p:cNvSpPr/>
          <p:nvPr/>
        </p:nvSpPr>
        <p:spPr>
          <a:xfrm>
            <a:off x="440400" y="345850"/>
            <a:ext cx="8192003" cy="327776"/>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00"/>
                </a:solidFill>
                <a:latin typeface="Arial"/>
              </a:rPr>
              <a:t>STRIVING  DAILY</a:t>
            </a:r>
          </a:p>
        </p:txBody>
      </p:sp>
      <p:sp>
        <p:nvSpPr>
          <p:cNvPr id="79" name="Google Shape;79;p16"/>
          <p:cNvSpPr txBox="1"/>
          <p:nvPr/>
        </p:nvSpPr>
        <p:spPr>
          <a:xfrm>
            <a:off x="3676225" y="859925"/>
            <a:ext cx="1692900" cy="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9DAF8"/>
                </a:solidFill>
              </a:rPr>
              <a:t>Grade 2 Lesson 6</a:t>
            </a:r>
            <a:endParaRPr>
              <a:solidFill>
                <a:srgbClr val="C9DAF8"/>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83" name="Shape 83"/>
        <p:cNvGrpSpPr/>
        <p:nvPr/>
      </p:nvGrpSpPr>
      <p:grpSpPr>
        <a:xfrm>
          <a:off x="0" y="0"/>
          <a:ext cx="0" cy="0"/>
          <a:chOff x="0" y="0"/>
          <a:chExt cx="0" cy="0"/>
        </a:xfrm>
      </p:grpSpPr>
      <p:pic>
        <p:nvPicPr>
          <p:cNvPr descr="ladder striving GIF by Daniela Sherer" id="84" name="Google Shape;84;p17"/>
          <p:cNvPicPr preferRelativeResize="0"/>
          <p:nvPr/>
        </p:nvPicPr>
        <p:blipFill>
          <a:blip r:embed="rId3">
            <a:alphaModFix/>
          </a:blip>
          <a:stretch>
            <a:fillRect/>
          </a:stretch>
        </p:blipFill>
        <p:spPr>
          <a:xfrm>
            <a:off x="891425" y="680775"/>
            <a:ext cx="6716400" cy="3791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0" y="0"/>
            <a:ext cx="9222826" cy="5143500"/>
          </a:xfrm>
          <a:prstGeom prst="rect">
            <a:avLst/>
          </a:prstGeom>
          <a:noFill/>
          <a:ln>
            <a:noFill/>
          </a:ln>
        </p:spPr>
      </p:pic>
      <p:sp>
        <p:nvSpPr>
          <p:cNvPr id="90" name="Google Shape;90;p18"/>
          <p:cNvSpPr txBox="1"/>
          <p:nvPr/>
        </p:nvSpPr>
        <p:spPr>
          <a:xfrm>
            <a:off x="0" y="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F1C232"/>
                </a:solidFill>
                <a:hlinkClick r:id="rId4">
                  <a:extLst>
                    <a:ext uri="{A12FA001-AC4F-418D-AE19-62706E023703}">
                      <ahyp:hlinkClr val="tx"/>
                    </a:ext>
                  </a:extLst>
                </a:hlinkClick>
              </a:rPr>
              <a:t>https://vimeo.com/15649720</a:t>
            </a:r>
            <a:endParaRPr sz="1200">
              <a:solidFill>
                <a:srgbClr val="F1C23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94"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123825" y="1309525"/>
            <a:ext cx="4448175" cy="2247900"/>
          </a:xfrm>
          <a:prstGeom prst="rect">
            <a:avLst/>
          </a:prstGeom>
          <a:noFill/>
          <a:ln>
            <a:noFill/>
          </a:ln>
        </p:spPr>
      </p:pic>
      <p:pic>
        <p:nvPicPr>
          <p:cNvPr id="96" name="Google Shape;96;p19"/>
          <p:cNvPicPr preferRelativeResize="0"/>
          <p:nvPr/>
        </p:nvPicPr>
        <p:blipFill>
          <a:blip r:embed="rId4">
            <a:alphaModFix/>
          </a:blip>
          <a:stretch>
            <a:fillRect/>
          </a:stretch>
        </p:blipFill>
        <p:spPr>
          <a:xfrm>
            <a:off x="4752975" y="152400"/>
            <a:ext cx="4272150" cy="3631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00"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654050" y="296501"/>
            <a:ext cx="3870950" cy="4550499"/>
          </a:xfrm>
          <a:prstGeom prst="rect">
            <a:avLst/>
          </a:prstGeom>
          <a:noFill/>
          <a:ln cap="flat" cmpd="sng" w="38100">
            <a:solidFill>
              <a:srgbClr val="999999"/>
            </a:solidFill>
            <a:prstDash val="solid"/>
            <a:round/>
            <a:headEnd len="sm" w="sm" type="none"/>
            <a:tailEnd len="sm" w="sm" type="none"/>
          </a:ln>
        </p:spPr>
      </p:pic>
      <p:sp>
        <p:nvSpPr>
          <p:cNvPr id="102" name="Google Shape;102;p20"/>
          <p:cNvSpPr txBox="1"/>
          <p:nvPr/>
        </p:nvSpPr>
        <p:spPr>
          <a:xfrm>
            <a:off x="4794150" y="1282750"/>
            <a:ext cx="4034400" cy="26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                </a:t>
            </a:r>
            <a:r>
              <a:rPr lang="en" sz="1800">
                <a:solidFill>
                  <a:srgbClr val="666666"/>
                </a:solidFill>
              </a:rPr>
              <a:t>O SON OF MAN!</a:t>
            </a:r>
            <a:endParaRPr sz="1800">
              <a:solidFill>
                <a:srgbClr val="666666"/>
              </a:solidFill>
            </a:endParaRPr>
          </a:p>
          <a:p>
            <a:pPr indent="0" lvl="0" marL="0" rtl="0" algn="l">
              <a:spcBef>
                <a:spcPts val="0"/>
              </a:spcBef>
              <a:spcAft>
                <a:spcPts val="0"/>
              </a:spcAft>
              <a:buNone/>
            </a:pPr>
            <a:r>
              <a:rPr lang="en" sz="1800">
                <a:solidFill>
                  <a:srgbClr val="666666"/>
                </a:solidFill>
              </a:rPr>
              <a:t>      Neglect not My commandments</a:t>
            </a:r>
            <a:endParaRPr sz="1800">
              <a:solidFill>
                <a:srgbClr val="666666"/>
              </a:solidFill>
            </a:endParaRPr>
          </a:p>
          <a:p>
            <a:pPr indent="0" lvl="0" marL="0" rtl="0" algn="l">
              <a:spcBef>
                <a:spcPts val="0"/>
              </a:spcBef>
              <a:spcAft>
                <a:spcPts val="0"/>
              </a:spcAft>
              <a:buNone/>
            </a:pPr>
            <a:r>
              <a:rPr lang="en" sz="1800">
                <a:solidFill>
                  <a:srgbClr val="666666"/>
                </a:solidFill>
              </a:rPr>
              <a:t>        if thou lovest My beauty, and</a:t>
            </a:r>
            <a:endParaRPr sz="1800">
              <a:solidFill>
                <a:srgbClr val="666666"/>
              </a:solidFill>
            </a:endParaRPr>
          </a:p>
          <a:p>
            <a:pPr indent="0" lvl="0" marL="0" rtl="0" algn="l">
              <a:spcBef>
                <a:spcPts val="0"/>
              </a:spcBef>
              <a:spcAft>
                <a:spcPts val="0"/>
              </a:spcAft>
              <a:buNone/>
            </a:pPr>
            <a:r>
              <a:rPr lang="en" sz="1800">
                <a:solidFill>
                  <a:srgbClr val="666666"/>
                </a:solidFill>
              </a:rPr>
              <a:t>       forget not My counsels if thou</a:t>
            </a:r>
            <a:endParaRPr sz="1800">
              <a:solidFill>
                <a:srgbClr val="666666"/>
              </a:solidFill>
            </a:endParaRPr>
          </a:p>
          <a:p>
            <a:pPr indent="0" lvl="0" marL="0" rtl="0" algn="l">
              <a:spcBef>
                <a:spcPts val="0"/>
              </a:spcBef>
              <a:spcAft>
                <a:spcPts val="0"/>
              </a:spcAft>
              <a:buNone/>
            </a:pPr>
            <a:r>
              <a:rPr lang="en" sz="1800">
                <a:solidFill>
                  <a:srgbClr val="666666"/>
                </a:solidFill>
              </a:rPr>
              <a:t>             wouldst attain My good</a:t>
            </a:r>
            <a:endParaRPr sz="1800">
              <a:solidFill>
                <a:srgbClr val="666666"/>
              </a:solidFill>
            </a:endParaRPr>
          </a:p>
          <a:p>
            <a:pPr indent="0" lvl="0" marL="0" rtl="0" algn="l">
              <a:spcBef>
                <a:spcPts val="0"/>
              </a:spcBef>
              <a:spcAft>
                <a:spcPts val="0"/>
              </a:spcAft>
              <a:buNone/>
            </a:pPr>
            <a:r>
              <a:rPr lang="en" sz="1800">
                <a:solidFill>
                  <a:srgbClr val="666666"/>
                </a:solidFill>
              </a:rPr>
              <a:t>                      pleasure.</a:t>
            </a:r>
            <a:endParaRPr sz="1800">
              <a:solidFill>
                <a:srgbClr val="666666"/>
              </a:solidFill>
            </a:endParaRPr>
          </a:p>
          <a:p>
            <a:pPr indent="0" lvl="0" marL="0" rtl="0" algn="l">
              <a:spcBef>
                <a:spcPts val="0"/>
              </a:spcBef>
              <a:spcAft>
                <a:spcPts val="0"/>
              </a:spcAft>
              <a:buNone/>
            </a:pPr>
            <a:r>
              <a:rPr lang="en" sz="1800">
                <a:solidFill>
                  <a:srgbClr val="666666"/>
                </a:solidFill>
              </a:rPr>
              <a:t>                   </a:t>
            </a:r>
            <a:endParaRPr sz="1800">
              <a:solidFill>
                <a:srgbClr val="666666"/>
              </a:solidFill>
            </a:endParaRPr>
          </a:p>
          <a:p>
            <a:pPr indent="0" lvl="0" marL="0" rtl="0" algn="l">
              <a:spcBef>
                <a:spcPts val="0"/>
              </a:spcBef>
              <a:spcAft>
                <a:spcPts val="0"/>
              </a:spcAft>
              <a:buNone/>
            </a:pPr>
            <a:r>
              <a:rPr lang="en" sz="1800">
                <a:solidFill>
                  <a:srgbClr val="666666"/>
                </a:solidFill>
              </a:rPr>
              <a:t>                      </a:t>
            </a:r>
            <a:r>
              <a:rPr i="1" lang="en" sz="1600">
                <a:solidFill>
                  <a:srgbClr val="666666"/>
                </a:solidFill>
                <a:latin typeface="Alegreya"/>
                <a:ea typeface="Alegreya"/>
                <a:cs typeface="Alegreya"/>
                <a:sym typeface="Alegreya"/>
              </a:rPr>
              <a:t>Baha’u’llah </a:t>
            </a:r>
            <a:r>
              <a:rPr lang="en" sz="1800">
                <a:solidFill>
                  <a:srgbClr val="666666"/>
                </a:solidFill>
              </a:rPr>
              <a:t> </a:t>
            </a:r>
            <a:endParaRPr sz="1800">
              <a:solidFill>
                <a:srgbClr val="666666"/>
              </a:solidFill>
            </a:endParaRPr>
          </a:p>
          <a:p>
            <a:pPr indent="0" lvl="0" marL="0" rtl="0" algn="l">
              <a:spcBef>
                <a:spcPts val="0"/>
              </a:spcBef>
              <a:spcAft>
                <a:spcPts val="0"/>
              </a:spcAft>
              <a:buNone/>
            </a:pPr>
            <a:r>
              <a:t/>
            </a:r>
            <a:endParaRPr/>
          </a:p>
        </p:txBody>
      </p:sp>
      <p:sp>
        <p:nvSpPr>
          <p:cNvPr id="103" name="Google Shape;103;p20"/>
          <p:cNvSpPr txBox="1"/>
          <p:nvPr/>
        </p:nvSpPr>
        <p:spPr>
          <a:xfrm>
            <a:off x="5052000" y="4743300"/>
            <a:ext cx="409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104" name="Google Shape;104;p2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5" name="Google Shape;105;p20"/>
          <p:cNvSpPr txBox="1"/>
          <p:nvPr/>
        </p:nvSpPr>
        <p:spPr>
          <a:xfrm>
            <a:off x="5467775" y="4681500"/>
            <a:ext cx="3081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u="sng">
                <a:solidFill>
                  <a:schemeClr val="hlink"/>
                </a:solidFill>
                <a:hlinkClick r:id="rId4"/>
              </a:rPr>
              <a:t>https://drive.google.com/file/d/1XPiQaF5lLIkiwGdUDgq2BQ6eB8i-VTOC/view?usp=sharing</a:t>
            </a:r>
            <a:endParaRPr sz="1100">
              <a:solidFill>
                <a:srgbClr val="666666"/>
              </a:solidFill>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nvSpPr>
        <p:spPr>
          <a:xfrm>
            <a:off x="6112725" y="0"/>
            <a:ext cx="2887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rgbClr val="999999"/>
                </a:solidFill>
                <a:hlinkClick r:id="rId3">
                  <a:extLst>
                    <a:ext uri="{A12FA001-AC4F-418D-AE19-62706E023703}">
                      <ahyp:hlinkClr val="tx"/>
                    </a:ext>
                  </a:extLst>
                </a:hlinkClick>
              </a:rPr>
              <a:t>https://www.youtube.com/watch?v=DS8yeXFeEP</a:t>
            </a:r>
            <a:r>
              <a:rPr lang="en" sz="900" u="sng">
                <a:solidFill>
                  <a:srgbClr val="999999"/>
                </a:solidFill>
                <a:hlinkClick r:id="rId4">
                  <a:extLst>
                    <a:ext uri="{A12FA001-AC4F-418D-AE19-62706E023703}">
                      <ahyp:hlinkClr val="tx"/>
                    </a:ext>
                  </a:extLst>
                </a:hlinkClick>
              </a:rPr>
              <a:t>A</a:t>
            </a:r>
            <a:endParaRPr>
              <a:solidFill>
                <a:srgbClr val="999999"/>
              </a:solidFill>
            </a:endParaRPr>
          </a:p>
        </p:txBody>
      </p:sp>
      <p:sp>
        <p:nvSpPr>
          <p:cNvPr id="111" name="Google Shape;111;p21"/>
          <p:cNvSpPr txBox="1"/>
          <p:nvPr/>
        </p:nvSpPr>
        <p:spPr>
          <a:xfrm>
            <a:off x="193475" y="265150"/>
            <a:ext cx="66861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t>Movement Activity</a:t>
            </a:r>
            <a:endParaRPr sz="4500"/>
          </a:p>
        </p:txBody>
      </p:sp>
      <p:pic>
        <p:nvPicPr>
          <p:cNvPr id="112" name="Google Shape;112;p21"/>
          <p:cNvPicPr preferRelativeResize="0"/>
          <p:nvPr/>
        </p:nvPicPr>
        <p:blipFill>
          <a:blip r:embed="rId5">
            <a:alphaModFix/>
          </a:blip>
          <a:stretch>
            <a:fillRect/>
          </a:stretch>
        </p:blipFill>
        <p:spPr>
          <a:xfrm>
            <a:off x="152400" y="1025575"/>
            <a:ext cx="8509710" cy="3965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