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</p:sldIdLst>
  <p:sldSz cy="5143500" cx="9144000"/>
  <p:notesSz cx="6858000" cy="9144000"/>
  <p:embeddedFontLst>
    <p:embeddedFont>
      <p:font typeface="Alegreya"/>
      <p:regular r:id="rId30"/>
      <p:bold r:id="rId31"/>
      <p:italic r:id="rId32"/>
      <p:boldItalic r:id="rId3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Alegreya-bold.fntdata"/><Relationship Id="rId30" Type="http://schemas.openxmlformats.org/officeDocument/2006/relationships/font" Target="fonts/Alegreya-regular.fntdata"/><Relationship Id="rId11" Type="http://schemas.openxmlformats.org/officeDocument/2006/relationships/slide" Target="slides/slide6.xml"/><Relationship Id="rId33" Type="http://schemas.openxmlformats.org/officeDocument/2006/relationships/font" Target="fonts/Alegreya-boldItalic.fntdata"/><Relationship Id="rId10" Type="http://schemas.openxmlformats.org/officeDocument/2006/relationships/slide" Target="slides/slide5.xml"/><Relationship Id="rId32" Type="http://schemas.openxmlformats.org/officeDocument/2006/relationships/font" Target="fonts/Alegreya-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youtube.com/watch?v=WUzQRmAMohM" TargetMode="External"/><Relationship Id="rId3" Type="http://schemas.openxmlformats.org/officeDocument/2006/relationships/hyperlink" Target="https://www.youtube.com/watch?v=8_LBidzMoNI" TargetMode="Externa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Art supplies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Did you say your prayers this morning when you woke up?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b7d15ac83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b7d15ac83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aaef4f7760_3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aaef4f7760_3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Noura: This is Haji Muammad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b7c951bee4_4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b7c951bee4_4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b7c951bee4_4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b7c951bee4_4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b7c951bee4_4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b7c951bee4_4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 was obedient because he loved God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b410e7592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b410e7592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Maia---This might have been a ship like Haji Muhammad Yazdi traveled on.  We are going to learn how to draw a ship.  Do you see how this ship is tilted sideways. You can also draw your ship tilted by rotating your paper slightly. Draw a ship with tutorial.  </a:t>
            </a:r>
            <a:r>
              <a:rPr lang="en" sz="1400" u="sng">
                <a:solidFill>
                  <a:srgbClr val="0097A7"/>
                </a:solidFill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https://www.youtube.com/watch?v=WUzQRmAMohM</a:t>
            </a:r>
            <a:r>
              <a:rPr lang="en" sz="1400">
                <a:solidFill>
                  <a:schemeClr val="dk1"/>
                </a:solidFill>
              </a:rPr>
              <a:t>  </a:t>
            </a:r>
            <a:r>
              <a:rPr lang="en" sz="1400">
                <a:solidFill>
                  <a:schemeClr val="dk1"/>
                </a:solidFill>
                <a:highlight>
                  <a:srgbClr val="FFFF00"/>
                </a:highlight>
              </a:rPr>
              <a:t>Stop at 2’24”</a:t>
            </a:r>
            <a:r>
              <a:rPr lang="en">
                <a:solidFill>
                  <a:schemeClr val="dk1"/>
                </a:solidFill>
                <a:highlight>
                  <a:srgbClr val="FFFF00"/>
                </a:highlight>
              </a:rPr>
              <a:t> </a:t>
            </a:r>
            <a:endParaRPr>
              <a:solidFill>
                <a:schemeClr val="dk1"/>
              </a:solidFill>
              <a:highlight>
                <a:srgbClr val="FFFF00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color would you like to choose to show a stormy sea? a dark sky?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 u="sng">
                <a:solidFill>
                  <a:schemeClr val="hlink"/>
                </a:solidFill>
                <a:hlinkClick r:id="rId3"/>
              </a:rPr>
              <a:t>Grant Hindin-Miller sings 'I Charge You All' based on the writings of Abdu'l-Baha</a:t>
            </a:r>
            <a:r>
              <a:rPr lang="en" sz="1400">
                <a:solidFill>
                  <a:schemeClr val="dk1"/>
                </a:solidFill>
              </a:rPr>
              <a:t> </a:t>
            </a:r>
            <a:r>
              <a:rPr lang="en" sz="1400">
                <a:solidFill>
                  <a:schemeClr val="dk1"/>
                </a:solidFill>
                <a:highlight>
                  <a:srgbClr val="FFFF00"/>
                </a:highlight>
              </a:rPr>
              <a:t>Start at 1’ 6” </a:t>
            </a:r>
            <a:endParaRPr>
              <a:solidFill>
                <a:schemeClr val="dk1"/>
              </a:solidFill>
              <a:highlight>
                <a:srgbClr val="FFFF00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b71f8b8ef0_2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b71f8b8ef0_2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c45d9f0bdb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c45d9f0bdb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URL  Rose of Love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b899ee5152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b899ee5152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b899ee5152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b899ee5152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Maia			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af8982cc4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af8982cc4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Url: O God! Educate these children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Prayer sharers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b899ee5152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b899ee5152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Gives you a mustache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b899ee5152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b899ee5152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pantry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b899ee5152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b899ee5152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"/>
            </a:br>
            <a:r>
              <a:rPr lang="en"/>
              <a:t>A cupcake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b899ee5152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b899ee5152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Engineers (engine ears)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b899ee5152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b899ee5152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porcupine.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b4d479d6a0_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b4d479d6a0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First class on Adhering to Laws of God was about how laws keep us safe.  This second lesson is on obeying God bec we love Him so much!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Intro: Noura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 FROM THE BOOK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c45d9f0ce4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c45d9f0ce4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like to give gifts to those we love. Obedience is our gift to God.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abec1b509e_3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abec1b509e_3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Noura-- </a:t>
            </a:r>
            <a:r>
              <a:rPr lang="en">
                <a:solidFill>
                  <a:schemeClr val="dk1"/>
                </a:solidFill>
              </a:rPr>
              <a:t>Abdu’l-Baha tells us (Read quote) Look at this mother. She is a busy mom. Look at the bowl of food she is carrying on her head.  But she also has time to care for her baby.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When we love God, there is always time to do what He asks of us like saying prayers when we first awake, serving others or...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c45d9f0ce4_1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c45d9f0ce4_1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 our actions show whether we are following the laws of God?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 our actions affect the community we live in?  On a smaller scale do our actions affect our neighborhood?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 our prayers for unity affect our neighborhood? How many of you have devotionals gatherings in your neighborhood? Invite your friends.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b71f8b8da6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b71f8b8da6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Diedre---Read quote and explain omnipotent (All power) </a:t>
            </a:r>
            <a:r>
              <a:rPr lang="en"/>
              <a:t>glory</a:t>
            </a:r>
            <a:r>
              <a:rPr lang="en"/>
              <a:t>  Review photos.  Each child given chance to insert missing words as photo pointed to in entire quote.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abec1b509e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abec1b509e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Noura--- Make firm our steps.  Have children get something from kitchen that can me used as an instrument.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Strengthen our muscles through practice, exercising, going to soccer practice.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 we strengthen our hearts?? By practicing. How can we practice being loving? </a:t>
            </a:r>
            <a:r>
              <a:rPr lang="en">
                <a:solidFill>
                  <a:schemeClr val="dk1"/>
                </a:solidFill>
              </a:rPr>
              <a:t>Ask each child what they love most in the world of nature.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When see things in nature--I love God so much for making stars, blue sky, etc.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b410e75923_4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b410e75923_4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Get Ready to Wiggle 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2.png"/><Relationship Id="rId4" Type="http://schemas.openxmlformats.org/officeDocument/2006/relationships/hyperlink" Target="https://www.youtube.com/watch?v=u26mLd6q4qk" TargetMode="Externa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.jpg"/><Relationship Id="rId4" Type="http://schemas.openxmlformats.org/officeDocument/2006/relationships/image" Target="../media/image25.gif"/><Relationship Id="rId10" Type="http://schemas.openxmlformats.org/officeDocument/2006/relationships/image" Target="../media/image30.gif"/><Relationship Id="rId9" Type="http://schemas.openxmlformats.org/officeDocument/2006/relationships/image" Target="../media/image21.gif"/><Relationship Id="rId5" Type="http://schemas.openxmlformats.org/officeDocument/2006/relationships/image" Target="../media/image22.gif"/><Relationship Id="rId6" Type="http://schemas.openxmlformats.org/officeDocument/2006/relationships/image" Target="../media/image31.gif"/><Relationship Id="rId7" Type="http://schemas.openxmlformats.org/officeDocument/2006/relationships/image" Target="../media/image23.gif"/><Relationship Id="rId8" Type="http://schemas.openxmlformats.org/officeDocument/2006/relationships/image" Target="../media/image28.gif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Relationship Id="rId4" Type="http://schemas.openxmlformats.org/officeDocument/2006/relationships/hyperlink" Target="https://www.youtube.com/watch?v=mWmUwfb6R1I" TargetMode="Externa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png"/><Relationship Id="rId4" Type="http://schemas.openxmlformats.org/officeDocument/2006/relationships/hyperlink" Target="https://www.youtube.com/watch?v=YCzrt5UiiQc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Relationship Id="rId4" Type="http://schemas.openxmlformats.org/officeDocument/2006/relationships/hyperlink" Target="https://www.youtube.com/watch?v=Qm1Tiw4Y0Es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41B47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/>
          <p:nvPr/>
        </p:nvSpPr>
        <p:spPr>
          <a:xfrm>
            <a:off x="1426073" y="267325"/>
            <a:ext cx="6291854" cy="524174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D966"/>
                </a:solidFill>
                <a:latin typeface="Arial"/>
              </a:rPr>
              <a:t>WELCOME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D966"/>
        </a:solidFill>
      </p:bgPr>
    </p:bg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78513" y="142425"/>
            <a:ext cx="4786975" cy="4786949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2"/>
          <p:cNvSpPr/>
          <p:nvPr/>
        </p:nvSpPr>
        <p:spPr>
          <a:xfrm>
            <a:off x="1463750" y="4371350"/>
            <a:ext cx="6095495" cy="695126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chemeClr val="lt2"/>
                </a:solidFill>
                <a:latin typeface="Arial"/>
              </a:rPr>
              <a:t>Story Time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3"/>
          <p:cNvSpPr txBox="1"/>
          <p:nvPr/>
        </p:nvSpPr>
        <p:spPr>
          <a:xfrm>
            <a:off x="544625" y="824100"/>
            <a:ext cx="4249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8" name="Google Shape;12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7075" y="318975"/>
            <a:ext cx="8009850" cy="4505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0" y="428625"/>
            <a:ext cx="7620000" cy="428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0" y="130900"/>
            <a:ext cx="7620000" cy="428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7620000" cy="428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C343D"/>
        </a:solidFill>
      </p:bgPr>
    </p:bg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7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9" name="Google Shape;14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99675" y="156775"/>
            <a:ext cx="4579175" cy="4829975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7"/>
          <p:cNvSpPr/>
          <p:nvPr/>
        </p:nvSpPr>
        <p:spPr>
          <a:xfrm>
            <a:off x="214988" y="2644300"/>
            <a:ext cx="3839898" cy="691584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4CCCC"/>
                </a:solidFill>
                <a:latin typeface="Arial"/>
              </a:rPr>
              <a:t>ACTIVITY</a:t>
            </a:r>
          </a:p>
        </p:txBody>
      </p:sp>
      <p:sp>
        <p:nvSpPr>
          <p:cNvPr id="151" name="Google Shape;151;p27"/>
          <p:cNvSpPr/>
          <p:nvPr/>
        </p:nvSpPr>
        <p:spPr>
          <a:xfrm>
            <a:off x="1078500" y="1783500"/>
            <a:ext cx="2112875" cy="551775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4CCCC"/>
                </a:solidFill>
                <a:latin typeface="Arial"/>
              </a:rPr>
              <a:t>ART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8"/>
          <p:cNvSpPr txBox="1"/>
          <p:nvPr/>
        </p:nvSpPr>
        <p:spPr>
          <a:xfrm>
            <a:off x="415625" y="322475"/>
            <a:ext cx="4808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7" name="Google Shape;157;p28"/>
          <p:cNvPicPr preferRelativeResize="0"/>
          <p:nvPr/>
        </p:nvPicPr>
        <p:blipFill rotWithShape="1">
          <a:blip r:embed="rId3">
            <a:alphaModFix/>
          </a:blip>
          <a:srcRect b="4689" l="0" r="0" t="0"/>
          <a:stretch/>
        </p:blipFill>
        <p:spPr>
          <a:xfrm>
            <a:off x="0" y="0"/>
            <a:ext cx="917267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8"/>
          <p:cNvSpPr txBox="1"/>
          <p:nvPr/>
        </p:nvSpPr>
        <p:spPr>
          <a:xfrm>
            <a:off x="1641150" y="4543325"/>
            <a:ext cx="5861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A9999"/>
                </a:solidFill>
              </a:rPr>
              <a:t>                                      </a:t>
            </a:r>
            <a:endParaRPr sz="3000">
              <a:solidFill>
                <a:srgbClr val="FFFFFF"/>
              </a:solidFill>
            </a:endParaRPr>
          </a:p>
        </p:txBody>
      </p:sp>
      <p:sp>
        <p:nvSpPr>
          <p:cNvPr id="159" name="Google Shape;159;p28"/>
          <p:cNvSpPr/>
          <p:nvPr/>
        </p:nvSpPr>
        <p:spPr>
          <a:xfrm>
            <a:off x="476250" y="4465175"/>
            <a:ext cx="8192074" cy="56545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chemeClr val="lt2"/>
                </a:solidFill>
                <a:latin typeface="Arial"/>
              </a:rPr>
              <a:t>ART  SHOW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CCCC"/>
        </a:solidFill>
      </p:bgPr>
    </p:bg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56450" y="0"/>
            <a:ext cx="44415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9"/>
          <p:cNvSpPr txBox="1"/>
          <p:nvPr/>
        </p:nvSpPr>
        <p:spPr>
          <a:xfrm>
            <a:off x="0" y="1305000"/>
            <a:ext cx="4756500" cy="295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900"/>
              <a:t>               </a:t>
            </a:r>
            <a:r>
              <a:rPr i="1" lang="en" sz="3300">
                <a:solidFill>
                  <a:srgbClr val="274E13"/>
                </a:solidFill>
                <a:latin typeface="Alegreya"/>
                <a:ea typeface="Alegreya"/>
                <a:cs typeface="Alegreya"/>
                <a:sym typeface="Alegreya"/>
              </a:rPr>
              <a:t>O Friend!</a:t>
            </a:r>
            <a:endParaRPr i="1" sz="3300">
              <a:solidFill>
                <a:srgbClr val="274E13"/>
              </a:solidFill>
              <a:latin typeface="Alegreya"/>
              <a:ea typeface="Alegreya"/>
              <a:cs typeface="Alegreya"/>
              <a:sym typeface="Alegrey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3300">
                <a:solidFill>
                  <a:srgbClr val="274E13"/>
                </a:solidFill>
                <a:latin typeface="Alegreya"/>
                <a:ea typeface="Alegreya"/>
                <a:cs typeface="Alegreya"/>
                <a:sym typeface="Alegreya"/>
              </a:rPr>
              <a:t>     In the garden of thy heart</a:t>
            </a:r>
            <a:endParaRPr i="1" sz="3300">
              <a:solidFill>
                <a:srgbClr val="274E13"/>
              </a:solidFill>
              <a:latin typeface="Alegreya"/>
              <a:ea typeface="Alegreya"/>
              <a:cs typeface="Alegreya"/>
              <a:sym typeface="Alegrey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3300">
                <a:solidFill>
                  <a:srgbClr val="274E13"/>
                </a:solidFill>
                <a:latin typeface="Alegreya"/>
                <a:ea typeface="Alegreya"/>
                <a:cs typeface="Alegreya"/>
                <a:sym typeface="Alegreya"/>
              </a:rPr>
              <a:t>              plant naught but </a:t>
            </a:r>
            <a:endParaRPr i="1" sz="3300">
              <a:solidFill>
                <a:srgbClr val="274E13"/>
              </a:solidFill>
              <a:latin typeface="Alegreya"/>
              <a:ea typeface="Alegreya"/>
              <a:cs typeface="Alegreya"/>
              <a:sym typeface="Alegrey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3300">
                <a:solidFill>
                  <a:srgbClr val="274E13"/>
                </a:solidFill>
                <a:latin typeface="Alegreya"/>
                <a:ea typeface="Alegreya"/>
                <a:cs typeface="Alegreya"/>
                <a:sym typeface="Alegreya"/>
              </a:rPr>
              <a:t>               the rose of love.”    </a:t>
            </a:r>
            <a:endParaRPr i="1" sz="3300">
              <a:solidFill>
                <a:srgbClr val="274E13"/>
              </a:solidFill>
              <a:latin typeface="Alegreya"/>
              <a:ea typeface="Alegreya"/>
              <a:cs typeface="Alegreya"/>
              <a:sym typeface="Alegrey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3300">
                <a:solidFill>
                  <a:srgbClr val="274E13"/>
                </a:solidFill>
                <a:latin typeface="Alegreya"/>
                <a:ea typeface="Alegreya"/>
                <a:cs typeface="Alegreya"/>
                <a:sym typeface="Alegreya"/>
              </a:rPr>
              <a:t>                     </a:t>
            </a:r>
            <a:r>
              <a:rPr lang="en" sz="2500">
                <a:solidFill>
                  <a:srgbClr val="274E13"/>
                </a:solidFill>
                <a:latin typeface="Alegreya"/>
                <a:ea typeface="Alegreya"/>
                <a:cs typeface="Alegreya"/>
                <a:sym typeface="Alegreya"/>
              </a:rPr>
              <a:t>Baha’u’llah</a:t>
            </a:r>
            <a:endParaRPr sz="2500">
              <a:solidFill>
                <a:srgbClr val="274E13"/>
              </a:solidFill>
              <a:latin typeface="Alegreya"/>
              <a:ea typeface="Alegreya"/>
              <a:cs typeface="Alegreya"/>
              <a:sym typeface="Alegreya"/>
            </a:endParaRPr>
          </a:p>
        </p:txBody>
      </p:sp>
      <p:sp>
        <p:nvSpPr>
          <p:cNvPr id="166" name="Google Shape;166;p29"/>
          <p:cNvSpPr txBox="1"/>
          <p:nvPr/>
        </p:nvSpPr>
        <p:spPr>
          <a:xfrm>
            <a:off x="0" y="0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accent5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https://www.youtube.com/watch?v=u26mLd6q4qk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5700" y="348250"/>
            <a:ext cx="6858000" cy="4572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elvic Thrust Success Winning Pelvis Thrusting Aw Yeah Success Story Gifs -  LowGif" id="172" name="Google Shape;172;p30"/>
          <p:cNvPicPr preferRelativeResize="0"/>
          <p:nvPr/>
        </p:nvPicPr>
        <p:blipFill rotWithShape="1">
          <a:blip r:embed="rId4">
            <a:alphaModFix/>
          </a:blip>
          <a:srcRect b="12264" l="4663" r="3179" t="11417"/>
          <a:stretch/>
        </p:blipFill>
        <p:spPr>
          <a:xfrm rot="687834">
            <a:off x="451477" y="486134"/>
            <a:ext cx="1503272" cy="1153180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30"/>
          <p:cNvSpPr txBox="1"/>
          <p:nvPr/>
        </p:nvSpPr>
        <p:spPr>
          <a:xfrm>
            <a:off x="820125" y="927675"/>
            <a:ext cx="677700" cy="47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FFFFFF"/>
                </a:solidFill>
              </a:rPr>
              <a:t>Milan</a:t>
            </a:r>
            <a:endParaRPr b="1" sz="1000">
              <a:solidFill>
                <a:srgbClr val="FFFFFF"/>
              </a:solidFill>
            </a:endParaRPr>
          </a:p>
        </p:txBody>
      </p:sp>
      <p:pic>
        <p:nvPicPr>
          <p:cNvPr descr="Sparkle Flying Sticker by Katri Tikkanen for iOS &amp; Android | GIPHY" id="174" name="Google Shape;174;p30"/>
          <p:cNvPicPr preferRelativeResize="0"/>
          <p:nvPr/>
        </p:nvPicPr>
        <p:blipFill rotWithShape="1">
          <a:blip r:embed="rId5">
            <a:alphaModFix/>
          </a:blip>
          <a:srcRect b="23290" l="0" r="0" t="18130"/>
          <a:stretch/>
        </p:blipFill>
        <p:spPr>
          <a:xfrm rot="-475106">
            <a:off x="6874983" y="302736"/>
            <a:ext cx="1702483" cy="1208053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30"/>
          <p:cNvSpPr txBox="1"/>
          <p:nvPr/>
        </p:nvSpPr>
        <p:spPr>
          <a:xfrm>
            <a:off x="7303077" y="849975"/>
            <a:ext cx="780000" cy="5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FFFFFF"/>
                </a:solidFill>
              </a:rPr>
              <a:t>Kim</a:t>
            </a:r>
            <a:endParaRPr b="1" sz="1000">
              <a:solidFill>
                <a:srgbClr val="FFFFFF"/>
              </a:solidFill>
            </a:endParaRPr>
          </a:p>
        </p:txBody>
      </p:sp>
      <p:pic>
        <p:nvPicPr>
          <p:cNvPr descr="390+ Butterfly Pictures, Images, Photos - Page 18" id="176" name="Google Shape;176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670604">
            <a:off x="7332050" y="1755700"/>
            <a:ext cx="1536100" cy="163210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30"/>
          <p:cNvSpPr txBox="1"/>
          <p:nvPr/>
        </p:nvSpPr>
        <p:spPr>
          <a:xfrm>
            <a:off x="7547650" y="2431950"/>
            <a:ext cx="1104900" cy="27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FFFFFF"/>
                </a:solidFill>
              </a:rPr>
              <a:t>Cassedy</a:t>
            </a:r>
            <a:endParaRPr b="1" sz="1000">
              <a:solidFill>
                <a:srgbClr val="FFFFFF"/>
              </a:solidFill>
            </a:endParaRPr>
          </a:p>
        </p:txBody>
      </p:sp>
      <p:sp>
        <p:nvSpPr>
          <p:cNvPr id="178" name="Google Shape;178;p30"/>
          <p:cNvSpPr txBox="1"/>
          <p:nvPr/>
        </p:nvSpPr>
        <p:spPr>
          <a:xfrm>
            <a:off x="970525" y="4224950"/>
            <a:ext cx="564000" cy="27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FFFFFF"/>
              </a:solidFill>
            </a:endParaRPr>
          </a:p>
        </p:txBody>
      </p:sp>
      <p:pic>
        <p:nvPicPr>
          <p:cNvPr descr="animated butterfly gif | funny gifs,gif | Butterfly gif, Animation,  Butterfly" id="179" name="Google Shape;179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1042414">
            <a:off x="549637" y="2364247"/>
            <a:ext cx="1548326" cy="1358706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30"/>
          <p:cNvSpPr txBox="1"/>
          <p:nvPr/>
        </p:nvSpPr>
        <p:spPr>
          <a:xfrm>
            <a:off x="1006450" y="3050650"/>
            <a:ext cx="1082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/>
              <a:t>Devin</a:t>
            </a:r>
            <a:endParaRPr b="1" sz="1000"/>
          </a:p>
        </p:txBody>
      </p:sp>
      <p:pic>
        <p:nvPicPr>
          <p:cNvPr descr="Butterfly Sticker by Simon Falk for iOS &amp; Android | GIPHY" id="181" name="Google Shape;181;p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488502">
            <a:off x="2465100" y="3692462"/>
            <a:ext cx="1727050" cy="1061422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30"/>
          <p:cNvSpPr txBox="1"/>
          <p:nvPr/>
        </p:nvSpPr>
        <p:spPr>
          <a:xfrm>
            <a:off x="2794800" y="4063200"/>
            <a:ext cx="960300" cy="72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434343"/>
                </a:solidFill>
              </a:rPr>
              <a:t>Cora</a:t>
            </a:r>
            <a:endParaRPr b="1" sz="1000">
              <a:solidFill>
                <a:srgbClr val="434343"/>
              </a:solidFill>
            </a:endParaRPr>
          </a:p>
        </p:txBody>
      </p:sp>
      <p:pic>
        <p:nvPicPr>
          <p:cNvPr descr="Beautiful Butterfly Gifs" id="183" name="Google Shape;183;p3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468875" y="111425"/>
            <a:ext cx="2152650" cy="1590675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30"/>
          <p:cNvSpPr txBox="1"/>
          <p:nvPr/>
        </p:nvSpPr>
        <p:spPr>
          <a:xfrm>
            <a:off x="4872975" y="928575"/>
            <a:ext cx="1032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BF9000"/>
                </a:solidFill>
              </a:rPr>
              <a:t>  Hudso</a:t>
            </a:r>
            <a:r>
              <a:rPr b="1" lang="en">
                <a:solidFill>
                  <a:srgbClr val="BF9000"/>
                </a:solidFill>
              </a:rPr>
              <a:t>n</a:t>
            </a:r>
            <a:endParaRPr b="1">
              <a:solidFill>
                <a:srgbClr val="BF9000"/>
              </a:solidFill>
            </a:endParaRPr>
          </a:p>
        </p:txBody>
      </p:sp>
      <p:sp>
        <p:nvSpPr>
          <p:cNvPr id="185" name="Google Shape;185;p30"/>
          <p:cNvSpPr txBox="1"/>
          <p:nvPr/>
        </p:nvSpPr>
        <p:spPr>
          <a:xfrm>
            <a:off x="2651475" y="1546675"/>
            <a:ext cx="852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sp>
        <p:nvSpPr>
          <p:cNvPr id="186" name="Google Shape;186;p30"/>
          <p:cNvSpPr txBox="1"/>
          <p:nvPr/>
        </p:nvSpPr>
        <p:spPr>
          <a:xfrm>
            <a:off x="6026650" y="4353675"/>
            <a:ext cx="1585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00FFFF"/>
              </a:solidFill>
            </a:endParaRPr>
          </a:p>
        </p:txBody>
      </p:sp>
      <p:pic>
        <p:nvPicPr>
          <p:cNvPr descr="Free Butterfly Animations - Butterfly Gifs - Clipart | Butterfly tattoo  designs, Butterfly tattoo, Butterfly images" id="187" name="Google Shape;187;p3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-2042038">
            <a:off x="5983690" y="3408170"/>
            <a:ext cx="1714495" cy="1427636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30"/>
          <p:cNvSpPr txBox="1"/>
          <p:nvPr/>
        </p:nvSpPr>
        <p:spPr>
          <a:xfrm>
            <a:off x="6786350" y="4019325"/>
            <a:ext cx="564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Dev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89" name="Google Shape;189;p30"/>
          <p:cNvSpPr txBox="1"/>
          <p:nvPr/>
        </p:nvSpPr>
        <p:spPr>
          <a:xfrm rot="-707095">
            <a:off x="3332314" y="1583751"/>
            <a:ext cx="716809" cy="40026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Maia</a:t>
            </a:r>
            <a:endParaRPr b="1"/>
          </a:p>
        </p:txBody>
      </p:sp>
      <p:sp>
        <p:nvSpPr>
          <p:cNvPr id="190" name="Google Shape;190;p30"/>
          <p:cNvSpPr txBox="1"/>
          <p:nvPr/>
        </p:nvSpPr>
        <p:spPr>
          <a:xfrm rot="-2189333">
            <a:off x="1656131" y="-27749"/>
            <a:ext cx="4403137" cy="46183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solidFill>
                  <a:srgbClr val="FFFFFF"/>
                </a:solidFill>
              </a:rPr>
              <a:t>THANK  YOU</a:t>
            </a:r>
            <a:endParaRPr i="1"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1"/>
          <p:cNvSpPr/>
          <p:nvPr/>
        </p:nvSpPr>
        <p:spPr>
          <a:xfrm>
            <a:off x="1875663" y="2164150"/>
            <a:ext cx="5392676" cy="60915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chemeClr val="lt2"/>
                </a:solidFill>
                <a:latin typeface="Arial"/>
              </a:rPr>
              <a:t>Riddles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D85C6"/>
        </a:solid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9475" y="0"/>
            <a:ext cx="5785200" cy="51435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61" name="Google Shape;61;p14"/>
          <p:cNvSpPr/>
          <p:nvPr/>
        </p:nvSpPr>
        <p:spPr>
          <a:xfrm>
            <a:off x="1153745" y="4661850"/>
            <a:ext cx="6836511" cy="332976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5B0F00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FFFF"/>
                </a:solidFill>
                <a:latin typeface="Arial"/>
              </a:rPr>
              <a:t>OPENING PRAYERS</a:t>
            </a:r>
          </a:p>
        </p:txBody>
      </p:sp>
      <p:sp>
        <p:nvSpPr>
          <p:cNvPr id="62" name="Google Shape;62;p14"/>
          <p:cNvSpPr txBox="1"/>
          <p:nvPr/>
        </p:nvSpPr>
        <p:spPr>
          <a:xfrm>
            <a:off x="0" y="0"/>
            <a:ext cx="30000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u="sng">
                <a:solidFill>
                  <a:srgbClr val="F3F3F3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https://www.youtube.com/watch?v=mWmUwfb6R1I</a:t>
            </a:r>
            <a:endParaRPr sz="900">
              <a:solidFill>
                <a:srgbClr val="F3F3F3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5002510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32"/>
          <p:cNvSpPr txBox="1"/>
          <p:nvPr/>
        </p:nvSpPr>
        <p:spPr>
          <a:xfrm>
            <a:off x="4966150" y="1712700"/>
            <a:ext cx="3676200" cy="17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</a:rPr>
              <a:t>If milk grows your bones strong, </a:t>
            </a:r>
            <a:endParaRPr sz="25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</a:rPr>
              <a:t>why does it also </a:t>
            </a:r>
            <a:endParaRPr sz="25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</a:rPr>
              <a:t>make you grow old?</a:t>
            </a:r>
            <a:endParaRPr sz="25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33"/>
          <p:cNvSpPr txBox="1"/>
          <p:nvPr/>
        </p:nvSpPr>
        <p:spPr>
          <a:xfrm>
            <a:off x="738125" y="1203900"/>
            <a:ext cx="27159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What kind of tree</a:t>
            </a:r>
            <a:endParaRPr sz="2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do you find in a kitchen?</a:t>
            </a:r>
            <a:endParaRPr sz="25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8100" y="0"/>
            <a:ext cx="93695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34"/>
          <p:cNvSpPr txBox="1"/>
          <p:nvPr/>
        </p:nvSpPr>
        <p:spPr>
          <a:xfrm>
            <a:off x="730950" y="1698375"/>
            <a:ext cx="2758800" cy="15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FFE599"/>
                </a:solidFill>
              </a:rPr>
              <a:t>What kind of cup</a:t>
            </a:r>
            <a:endParaRPr sz="2500">
              <a:solidFill>
                <a:srgbClr val="FFE59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FFE599"/>
                </a:solidFill>
              </a:rPr>
              <a:t>doesn’t hold water?</a:t>
            </a:r>
            <a:endParaRPr sz="2500">
              <a:solidFill>
                <a:srgbClr val="FFE599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7550" y="0"/>
            <a:ext cx="9194978" cy="5172175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35"/>
          <p:cNvSpPr txBox="1"/>
          <p:nvPr/>
        </p:nvSpPr>
        <p:spPr>
          <a:xfrm>
            <a:off x="472975" y="3790900"/>
            <a:ext cx="46938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3F3F3"/>
                </a:solidFill>
              </a:rPr>
              <a:t>What kind of ears </a:t>
            </a:r>
            <a:endParaRPr sz="3000">
              <a:solidFill>
                <a:srgbClr val="F3F3F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3F3F3"/>
                </a:solidFill>
              </a:rPr>
              <a:t>do trains have?</a:t>
            </a:r>
            <a:endParaRPr sz="3000">
              <a:solidFill>
                <a:srgbClr val="F3F3F3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AA84F"/>
        </a:solidFill>
      </p:bgPr>
    </p:bg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75" y="0"/>
            <a:ext cx="48214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36"/>
          <p:cNvSpPr txBox="1"/>
          <p:nvPr/>
        </p:nvSpPr>
        <p:spPr>
          <a:xfrm>
            <a:off x="5761575" y="1669700"/>
            <a:ext cx="28236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What kind of pine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has the sharpest needles?</a:t>
            </a:r>
            <a:endParaRPr sz="24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1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9" name="Google Shape;6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275" y="0"/>
            <a:ext cx="9151275" cy="5172176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5"/>
          <p:cNvSpPr/>
          <p:nvPr/>
        </p:nvSpPr>
        <p:spPr>
          <a:xfrm>
            <a:off x="476177" y="320782"/>
            <a:ext cx="8191646" cy="423795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chemeClr val="lt2"/>
                </a:solidFill>
                <a:latin typeface="Arial"/>
              </a:rPr>
              <a:t>LOVE of GOD and OBEDIENCE</a:t>
            </a:r>
          </a:p>
        </p:txBody>
      </p:sp>
      <p:sp>
        <p:nvSpPr>
          <p:cNvPr id="71" name="Google Shape;71;p15"/>
          <p:cNvSpPr txBox="1"/>
          <p:nvPr/>
        </p:nvSpPr>
        <p:spPr>
          <a:xfrm>
            <a:off x="3719225" y="795450"/>
            <a:ext cx="1633800" cy="34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FFFF"/>
                </a:solidFill>
              </a:rPr>
              <a:t>Grade 2 Lesson 5</a:t>
            </a:r>
            <a:endParaRPr>
              <a:solidFill>
                <a:srgbClr val="00FFFF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69138"/>
        </a:solidFill>
      </p:bgPr>
    </p:bg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6075"/>
            <a:ext cx="9144000" cy="4455367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6"/>
          <p:cNvSpPr/>
          <p:nvPr/>
        </p:nvSpPr>
        <p:spPr>
          <a:xfrm>
            <a:off x="1777504" y="4608000"/>
            <a:ext cx="5588991" cy="36000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chemeClr val="lt2"/>
                </a:solidFill>
                <a:latin typeface="Arial"/>
              </a:rPr>
              <a:t>Our  Gift  to  God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2C4C9"/>
        </a:solid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7"/>
          <p:cNvPicPr preferRelativeResize="0"/>
          <p:nvPr/>
        </p:nvPicPr>
        <p:blipFill rotWithShape="1">
          <a:blip r:embed="rId3">
            <a:alphaModFix/>
          </a:blip>
          <a:srcRect b="3984" l="0" r="0" t="0"/>
          <a:stretch/>
        </p:blipFill>
        <p:spPr>
          <a:xfrm>
            <a:off x="238400" y="178263"/>
            <a:ext cx="3705274" cy="4786975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83" name="Google Shape;83;p17"/>
          <p:cNvSpPr txBox="1"/>
          <p:nvPr/>
        </p:nvSpPr>
        <p:spPr>
          <a:xfrm>
            <a:off x="4263850" y="164950"/>
            <a:ext cx="4693800" cy="48003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</a:rPr>
              <a:t>  </a:t>
            </a:r>
            <a:endParaRPr sz="3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</a:rPr>
              <a:t> “</a:t>
            </a:r>
            <a:r>
              <a:rPr lang="en" sz="3600">
                <a:solidFill>
                  <a:schemeClr val="dk1"/>
                </a:solidFill>
              </a:rPr>
              <a:t>Where there is love    </a:t>
            </a:r>
            <a:endParaRPr sz="3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</a:rPr>
              <a:t>   nothing is too much   </a:t>
            </a:r>
            <a:endParaRPr sz="3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</a:rPr>
              <a:t>   trouble and there is </a:t>
            </a:r>
            <a:endParaRPr sz="3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</a:rPr>
              <a:t>         always time.”  </a:t>
            </a:r>
            <a:endParaRPr sz="3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                  Abdu’l-Baha</a:t>
            </a:r>
            <a:endParaRPr sz="24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8"/>
          <p:cNvSpPr txBox="1"/>
          <p:nvPr/>
        </p:nvSpPr>
        <p:spPr>
          <a:xfrm>
            <a:off x="504000" y="693000"/>
            <a:ext cx="8136000" cy="19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18"/>
          <p:cNvSpPr txBox="1"/>
          <p:nvPr/>
        </p:nvSpPr>
        <p:spPr>
          <a:xfrm>
            <a:off x="4774500" y="4342500"/>
            <a:ext cx="42480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5A6BD"/>
                </a:solidFill>
              </a:rPr>
              <a:t>                         </a:t>
            </a:r>
            <a:r>
              <a:rPr i="1" lang="en">
                <a:solidFill>
                  <a:srgbClr val="D5A6BD"/>
                </a:solidFill>
              </a:rPr>
              <a:t> </a:t>
            </a:r>
            <a:endParaRPr i="1" sz="1800">
              <a:solidFill>
                <a:srgbClr val="EAD1DC"/>
              </a:solidFill>
            </a:endParaRPr>
          </a:p>
        </p:txBody>
      </p:sp>
      <p:pic>
        <p:nvPicPr>
          <p:cNvPr id="90" name="Google Shape;9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47600" y="0"/>
            <a:ext cx="51006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8"/>
          <p:cNvSpPr txBox="1"/>
          <p:nvPr/>
        </p:nvSpPr>
        <p:spPr>
          <a:xfrm>
            <a:off x="0" y="3987000"/>
            <a:ext cx="4491000" cy="51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000">
              <a:solidFill>
                <a:srgbClr val="F4CCCC"/>
              </a:solidFill>
            </a:endParaRPr>
          </a:p>
        </p:txBody>
      </p:sp>
      <p:sp>
        <p:nvSpPr>
          <p:cNvPr id="92" name="Google Shape;92;p18"/>
          <p:cNvSpPr/>
          <p:nvPr/>
        </p:nvSpPr>
        <p:spPr>
          <a:xfrm>
            <a:off x="666000" y="693000"/>
            <a:ext cx="3203997" cy="414476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chemeClr val="lt2"/>
                </a:solidFill>
                <a:latin typeface="Arial"/>
              </a:rPr>
              <a:t>Follow the</a:t>
            </a:r>
          </a:p>
        </p:txBody>
      </p:sp>
      <p:sp>
        <p:nvSpPr>
          <p:cNvPr id="93" name="Google Shape;93;p18"/>
          <p:cNvSpPr/>
          <p:nvPr/>
        </p:nvSpPr>
        <p:spPr>
          <a:xfrm>
            <a:off x="1216200" y="2173525"/>
            <a:ext cx="1881003" cy="33295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chemeClr val="lt2"/>
                </a:solidFill>
                <a:latin typeface="Arial"/>
              </a:rPr>
              <a:t>of God</a:t>
            </a:r>
          </a:p>
        </p:txBody>
      </p:sp>
      <p:sp>
        <p:nvSpPr>
          <p:cNvPr id="94" name="Google Shape;94;p18"/>
          <p:cNvSpPr/>
          <p:nvPr/>
        </p:nvSpPr>
        <p:spPr>
          <a:xfrm>
            <a:off x="198000" y="1367025"/>
            <a:ext cx="4140000" cy="575526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chemeClr val="lt2"/>
                </a:solidFill>
                <a:latin typeface="Arial"/>
              </a:rPr>
              <a:t>commandments</a:t>
            </a:r>
          </a:p>
        </p:txBody>
      </p:sp>
      <p:pic>
        <p:nvPicPr>
          <p:cNvPr id="95" name="Google Shape;9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53000" y="972000"/>
            <a:ext cx="4491000" cy="289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CCCC"/>
        </a:solidFill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9850" y="152399"/>
            <a:ext cx="3113475" cy="4838702"/>
          </a:xfrm>
          <a:prstGeom prst="rect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01" name="Google Shape;10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80500" y="177487"/>
            <a:ext cx="3629025" cy="4788526"/>
          </a:xfrm>
          <a:prstGeom prst="rect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202625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0"/>
          <p:cNvSpPr txBox="1"/>
          <p:nvPr/>
        </p:nvSpPr>
        <p:spPr>
          <a:xfrm>
            <a:off x="637775" y="100325"/>
            <a:ext cx="7703400" cy="13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2CC"/>
                </a:solidFill>
              </a:rPr>
              <a:t>               “Make firm our steps, O Lord, in Thy path</a:t>
            </a:r>
            <a:endParaRPr sz="2200">
              <a:solidFill>
                <a:srgbClr val="FFF2C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2CC"/>
                </a:solidFill>
              </a:rPr>
              <a:t>       and strengthen Thou our hearts in Thine obedience…”</a:t>
            </a:r>
            <a:endParaRPr sz="2200">
              <a:solidFill>
                <a:srgbClr val="FFF2C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>
                <a:solidFill>
                  <a:srgbClr val="FFF2CC"/>
                </a:solidFill>
              </a:rPr>
              <a:t>                                                    ~Abdu’l-Baha</a:t>
            </a:r>
            <a:endParaRPr i="1" sz="1600">
              <a:solidFill>
                <a:srgbClr val="FFF2CC"/>
              </a:solidFill>
            </a:endParaRPr>
          </a:p>
        </p:txBody>
      </p:sp>
      <p:sp>
        <p:nvSpPr>
          <p:cNvPr id="108" name="Google Shape;108;p20"/>
          <p:cNvSpPr txBox="1"/>
          <p:nvPr/>
        </p:nvSpPr>
        <p:spPr>
          <a:xfrm>
            <a:off x="0" y="0"/>
            <a:ext cx="5804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20"/>
          <p:cNvSpPr txBox="1"/>
          <p:nvPr/>
        </p:nvSpPr>
        <p:spPr>
          <a:xfrm>
            <a:off x="2780475" y="4786975"/>
            <a:ext cx="3576000" cy="31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u="sng">
                <a:solidFill>
                  <a:schemeClr val="hlink"/>
                </a:solidFill>
                <a:hlinkClick r:id="rId4"/>
              </a:rPr>
              <a:t>https://www.youtube.com/watch?v=YCzrt5UiiQc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/>
          <p:nvPr/>
        </p:nvSpPr>
        <p:spPr>
          <a:xfrm>
            <a:off x="504925" y="287887"/>
            <a:ext cx="8191594" cy="583595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Arial"/>
              </a:rPr>
              <a:t>MOVEMENT ACTIVITY</a:t>
            </a:r>
          </a:p>
        </p:txBody>
      </p:sp>
      <p:sp>
        <p:nvSpPr>
          <p:cNvPr id="115" name="Google Shape;115;p21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21"/>
          <p:cNvSpPr txBox="1"/>
          <p:nvPr/>
        </p:nvSpPr>
        <p:spPr>
          <a:xfrm>
            <a:off x="2472300" y="4622175"/>
            <a:ext cx="4199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rgbClr val="CC0000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https://www.youtube.com/watch?v=Qm1Tiw4Y0Es</a:t>
            </a:r>
            <a:endParaRPr>
              <a:solidFill>
                <a:srgbClr val="CC000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