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Indie Flower"/>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3BBA16C-2923-4149-B827-27263754C0ED}">
  <a:tblStyle styleId="{D3BBA16C-2923-4149-B827-27263754C0E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7" Type="http://schemas.openxmlformats.org/officeDocument/2006/relationships/font" Target="fonts/IndieFlower-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J-VfqK1fS4"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c4bb042b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c4bb042b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new students.  Have Ms Noura and classmates </a:t>
            </a:r>
            <a:r>
              <a:rPr lang="en"/>
              <a:t>introduce themselves and each explain:  If you were coming to class the first time, what is one of things you’d like to know about the class.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c57e903d9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c57e903d9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how ‘Abdu’l-Baha always kept coins in His pocket to give to the poor? He was a great example.  This is what He tells us we should do for the poor. Ask Cora and Kim to read this together..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c57e903d9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c57e903d9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Noura:This quote by Bahaullah tells us about how we should never turn away from helping someone who is </a:t>
            </a:r>
            <a:r>
              <a:rPr lang="en"/>
              <a:t>poor</a:t>
            </a:r>
            <a:r>
              <a:rPr lang="en"/>
              <a:t> or without shelter, and instead to listen to what they have been through-- ask them to tell you about their life. When you do that, your actions will be pleasing to God. Plus He will assist you to know how to help them. </a:t>
            </a:r>
            <a:r>
              <a:rPr lang="en">
                <a:highlight>
                  <a:srgbClr val="FFFF00"/>
                </a:highlight>
              </a:rPr>
              <a:t>Diedre </a:t>
            </a:r>
            <a:r>
              <a:rPr lang="en"/>
              <a:t>For example do you remember when Ms Noura told us about going to a church that was helping feed people who were hungry and she learned one man slept near a </a:t>
            </a:r>
            <a:r>
              <a:rPr lang="en"/>
              <a:t>train</a:t>
            </a:r>
            <a:r>
              <a:rPr lang="en"/>
              <a:t> track.  The noise of the train made it hard for him to sleep.  So what did she do to help him?  Remember she gave him a set of headphones to block out the noise so he could sleep better.  This is an ex of how God helps us know what people need if we just talk with them.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84a1bb3de_5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c84a1bb3de_5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c763cd7d3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c763cd7d3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coming week Baha’is all around the world will celebrate the Baha’i New Year. Remember how we learned that each Manifestation bring a new calendar.  The Baha’i New Year occurs each year on the first day of spring.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a photo of the shrine of the Bab in the Holy Land)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c763cd7d3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c763cd7d3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the Universal House of Justice.  It already exists in the Holy Land and it is working to bring Justice to everyone in the world.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c763cd7d33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c763cd7d33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Can anyone guess how many unsheltered (or homeless) people there are in San Diego (8,102)</a:t>
            </a:r>
            <a:r>
              <a:rPr lang="en">
                <a:solidFill>
                  <a:schemeClr val="dk1"/>
                </a:solidFill>
              </a:rPr>
              <a:t>? This police officer is trying to help these people get health care.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c340c9b531_7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c340c9b531_7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Story by Ms Noura. People without shelter need lots of help.</a:t>
            </a:r>
            <a:r>
              <a:rPr lang="en">
                <a:solidFill>
                  <a:schemeClr val="dk1"/>
                </a:solidFill>
              </a:rPr>
              <a:t> Ms Noura is going to tell us how she found a way to feed the homeless. (Please go into how long food kitchen closed, how you went to facility with a plan, describe…)</a:t>
            </a:r>
            <a:endParaRPr>
              <a:solidFill>
                <a:schemeClr val="dk1"/>
              </a:solidFill>
            </a:endParaRPr>
          </a:p>
          <a:p>
            <a:pPr indent="0" lvl="0" marL="0" rtl="0" algn="l">
              <a:spcBef>
                <a:spcPts val="0"/>
              </a:spcBef>
              <a:spcAft>
                <a:spcPts val="0"/>
              </a:spcAft>
              <a:buNone/>
            </a:pPr>
            <a:r>
              <a:rPr lang="en">
                <a:solidFill>
                  <a:schemeClr val="dk1"/>
                </a:solidFill>
              </a:rPr>
              <a:t>Diedre:  Isn’t this exactly what Baha’u’llah told us we should be doing?  </a:t>
            </a:r>
            <a:endParaRPr>
              <a:solidFill>
                <a:schemeClr val="dk1"/>
              </a:solidFill>
            </a:endParaRPr>
          </a:p>
          <a:p>
            <a:pPr indent="0" lvl="0" marL="0" rtl="0" algn="l">
              <a:spcBef>
                <a:spcPts val="0"/>
              </a:spcBef>
              <a:spcAft>
                <a:spcPts val="0"/>
              </a:spcAft>
              <a:buNone/>
            </a:pPr>
            <a:r>
              <a:rPr lang="en">
                <a:solidFill>
                  <a:schemeClr val="dk1"/>
                </a:solidFill>
              </a:rPr>
              <a:t>Noura share plan how children can help.  Ask children if they want to do this?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(list of things they can purchase and we can pick it up)</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c6e753fb05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c6e753fb05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Plus next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c82780185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c8278018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Diedre Read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c6e753fb05_4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c6e753fb05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6e753fb05_2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6e753fb05_2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Explain reward for saying prayers in the morning. Ask if Manny and Camila would like there names added.</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c340c9b53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c340c9b53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Devin is going to read “My home is the home of peace” that he prepared for last week but didn’t have a chance to say.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Ask if Manny and Camilla if they would like to say a prayer</a:t>
            </a:r>
            <a:endParaRPr>
              <a:solidFill>
                <a:schemeClr val="dk1"/>
              </a:solidFill>
            </a:endParaRPr>
          </a:p>
          <a:p>
            <a:pPr indent="0" lvl="0" marL="0" rtl="0" algn="l">
              <a:spcBef>
                <a:spcPts val="0"/>
              </a:spcBef>
              <a:spcAft>
                <a:spcPts val="0"/>
              </a:spcAft>
              <a:buNone/>
            </a:pPr>
            <a:r>
              <a:rPr lang="en">
                <a:solidFill>
                  <a:schemeClr val="dk1"/>
                </a:solidFill>
              </a:rPr>
              <a:t>Unite the hearts of Thy servants  </a:t>
            </a:r>
            <a:r>
              <a:rPr lang="en" sz="1400" u="sng">
                <a:solidFill>
                  <a:srgbClr val="0097A7"/>
                </a:solidFill>
                <a:hlinkClick r:id="rId2">
                  <a:extLst>
                    <a:ext uri="{A12FA001-AC4F-418D-AE19-62706E023703}">
                      <ahyp:hlinkClr val="tx"/>
                    </a:ext>
                  </a:extLst>
                </a:hlinkClick>
              </a:rPr>
              <a:t>https://www.youtube.com/watch?v=NJ-VfqK1fS4</a:t>
            </a:r>
            <a:endParaRPr sz="1400">
              <a:solidFill>
                <a:srgbClr val="674EA7"/>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4b9c3624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4b9c3624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week we learned about how Unity is so Important.  This week we are going to learn about the Importance of Justice.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c4b9c3624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c4b9c3624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Read quote. We must have justice first in order to have unity.  If some people feel they are being treated unfairly they are going to feel angry and hopeless. So which do we have to have first justice or unity? Right. Justice is one of those </a:t>
            </a:r>
            <a:r>
              <a:rPr lang="en"/>
              <a:t>building</a:t>
            </a:r>
            <a:r>
              <a:rPr lang="en"/>
              <a:t> blocks that unity can balance 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c4190732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c4190732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Isn’t this beautiful! Who would like to read this quote by Baha’u’llah?  Baha’u’llah is telling us words are not enough. We must learn how to put justice and all the other virtues we have learned about into action. Let’s see how we can do that.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c57e903d9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c57e903d9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Let’s pretend money is like blood. Instead of the red blood cells traveling down the highways, it’s $$ flowing through communities. In San Diego and around the world there are extremely rich people and extremely poor people. What do you think happens if one part of the body gets too much blood? Congestion happens and leads to blood clots, strokes, and heart attacks. People who live in poverty don’t live as long bec it costs too much to go to doctors and they can’t afford healthy food. So our</a:t>
            </a:r>
            <a:r>
              <a:rPr lang="en">
                <a:solidFill>
                  <a:schemeClr val="dk1"/>
                </a:solidFill>
                <a:highlight>
                  <a:srgbClr val="FFFF00"/>
                </a:highlight>
              </a:rPr>
              <a:t> entire </a:t>
            </a:r>
            <a:r>
              <a:rPr lang="en">
                <a:solidFill>
                  <a:schemeClr val="dk1"/>
                </a:solidFill>
              </a:rPr>
              <a:t>society is weaker as a result.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c57e903d9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c57e903d9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We’ve seen what extreme wealth looks like.  What happens when there is too little money flowing through parts of the world? Let’s go back to the example of what happens when parts of the body don’t receive enough blood. The body becomes anemic, it becomes weak, it doesn’t grow strong or develop like it should, the heart can become enlarged bec it has to pump so much harder.</a:t>
            </a:r>
            <a:r>
              <a:rPr lang="en"/>
              <a:t> Baha’u’llah tells us, “</a:t>
            </a:r>
            <a:r>
              <a:rPr lang="en" sz="1400">
                <a:solidFill>
                  <a:srgbClr val="2D2D2D"/>
                </a:solidFill>
                <a:latin typeface="Times New Roman"/>
                <a:ea typeface="Times New Roman"/>
                <a:cs typeface="Times New Roman"/>
                <a:sym typeface="Times New Roman"/>
              </a:rPr>
              <a:t>It is important to limit riches, as it is also of importance to limit poverty. Either extreme is not good.” He is telling us, </a:t>
            </a:r>
            <a:r>
              <a:rPr lang="en">
                <a:solidFill>
                  <a:schemeClr val="dk1"/>
                </a:solidFill>
              </a:rPr>
              <a:t>i</a:t>
            </a:r>
            <a:r>
              <a:rPr lang="en">
                <a:solidFill>
                  <a:schemeClr val="dk1"/>
                </a:solidFill>
              </a:rPr>
              <a:t>f money flows freely through society then everyone is healthier and everyone’s needs are being met.</a:t>
            </a:r>
            <a:r>
              <a:rPr lang="en"/>
              <a:t>  Some people may have less money, some more but that is ok.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c84a1bb3de_6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c84a1bb3de_6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Raise your hand if you would like to read how Baha’u’llah tells us we should treat poor people.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7.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hyperlink" Target="https://www.youtube.com/watch?v=kiRpnDeAOl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5.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hyperlink" Target="https://www.bahai.org/library/authoritative-texts/abdul-baha/additional-prayers-revealed-abdul-baha/260954826/1#" TargetMode="External"/><Relationship Id="rId4" Type="http://schemas.openxmlformats.org/officeDocument/2006/relationships/hyperlink" Target="https://www.bahai.org/library/authoritative-texts/abdul-baha/additional-prayers-revealed-abdul-baha/260954826/1#"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2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hyperlink" Target="https://www.youtube.com/watch?v=NJ-VfqK1fS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hyperlink" Target="http://bahaiteachings.org/bahaullah"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8" name="Shape 98"/>
        <p:cNvGrpSpPr/>
        <p:nvPr/>
      </p:nvGrpSpPr>
      <p:grpSpPr>
        <a:xfrm>
          <a:off x="0" y="0"/>
          <a:ext cx="0" cy="0"/>
          <a:chOff x="0" y="0"/>
          <a:chExt cx="0" cy="0"/>
        </a:xfrm>
      </p:grpSpPr>
      <p:pic>
        <p:nvPicPr>
          <p:cNvPr descr="Pin on emojis" id="99" name="Google Shape;99;p25"/>
          <p:cNvPicPr preferRelativeResize="0"/>
          <p:nvPr/>
        </p:nvPicPr>
        <p:blipFill rotWithShape="1">
          <a:blip r:embed="rId3">
            <a:alphaModFix/>
          </a:blip>
          <a:srcRect b="0" l="0" r="2190" t="0"/>
          <a:stretch/>
        </p:blipFill>
        <p:spPr>
          <a:xfrm>
            <a:off x="1741738" y="143400"/>
            <a:ext cx="5660525" cy="4858800"/>
          </a:xfrm>
          <a:prstGeom prst="rect">
            <a:avLst/>
          </a:prstGeom>
          <a:noFill/>
          <a:ln>
            <a:noFill/>
          </a:ln>
        </p:spPr>
      </p:pic>
      <p:sp>
        <p:nvSpPr>
          <p:cNvPr id="100" name="Google Shape;100;p25"/>
          <p:cNvSpPr/>
          <p:nvPr/>
        </p:nvSpPr>
        <p:spPr>
          <a:xfrm>
            <a:off x="413138" y="395850"/>
            <a:ext cx="1854431" cy="5295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Camila</a:t>
            </a:r>
          </a:p>
        </p:txBody>
      </p:sp>
      <p:sp>
        <p:nvSpPr>
          <p:cNvPr id="101" name="Google Shape;101;p25"/>
          <p:cNvSpPr/>
          <p:nvPr/>
        </p:nvSpPr>
        <p:spPr>
          <a:xfrm>
            <a:off x="7229200" y="1809075"/>
            <a:ext cx="1720803" cy="496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Manny</a:t>
            </a:r>
          </a:p>
        </p:txBody>
      </p:sp>
      <p:sp>
        <p:nvSpPr>
          <p:cNvPr id="102" name="Google Shape;102;p25"/>
          <p:cNvSpPr/>
          <p:nvPr/>
        </p:nvSpPr>
        <p:spPr>
          <a:xfrm>
            <a:off x="778563" y="2591475"/>
            <a:ext cx="1123575" cy="41662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Kim</a:t>
            </a:r>
          </a:p>
        </p:txBody>
      </p:sp>
      <p:sp>
        <p:nvSpPr>
          <p:cNvPr id="103" name="Google Shape;103;p25"/>
          <p:cNvSpPr/>
          <p:nvPr/>
        </p:nvSpPr>
        <p:spPr>
          <a:xfrm>
            <a:off x="7746225" y="2940625"/>
            <a:ext cx="979248" cy="377175"/>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Dev</a:t>
            </a:r>
          </a:p>
        </p:txBody>
      </p:sp>
      <p:sp>
        <p:nvSpPr>
          <p:cNvPr id="104" name="Google Shape;104;p25"/>
          <p:cNvSpPr/>
          <p:nvPr/>
        </p:nvSpPr>
        <p:spPr>
          <a:xfrm>
            <a:off x="657088" y="1809063"/>
            <a:ext cx="1366525" cy="576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Devin</a:t>
            </a:r>
          </a:p>
        </p:txBody>
      </p:sp>
      <p:sp>
        <p:nvSpPr>
          <p:cNvPr id="105" name="Google Shape;105;p25"/>
          <p:cNvSpPr/>
          <p:nvPr/>
        </p:nvSpPr>
        <p:spPr>
          <a:xfrm>
            <a:off x="657100" y="1146238"/>
            <a:ext cx="1317601" cy="496751"/>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Milan</a:t>
            </a:r>
          </a:p>
        </p:txBody>
      </p:sp>
      <p:sp>
        <p:nvSpPr>
          <p:cNvPr id="106" name="Google Shape;106;p25"/>
          <p:cNvSpPr/>
          <p:nvPr/>
        </p:nvSpPr>
        <p:spPr>
          <a:xfrm>
            <a:off x="7018275" y="1027725"/>
            <a:ext cx="1791202" cy="5296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Hudson</a:t>
            </a:r>
          </a:p>
        </p:txBody>
      </p:sp>
      <p:sp>
        <p:nvSpPr>
          <p:cNvPr id="107" name="Google Shape;107;p25"/>
          <p:cNvSpPr/>
          <p:nvPr/>
        </p:nvSpPr>
        <p:spPr>
          <a:xfrm>
            <a:off x="6667238" y="372200"/>
            <a:ext cx="2319749" cy="5769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Cassedy</a:t>
            </a:r>
          </a:p>
        </p:txBody>
      </p:sp>
      <p:sp>
        <p:nvSpPr>
          <p:cNvPr id="108" name="Google Shape;108;p25"/>
          <p:cNvSpPr/>
          <p:nvPr/>
        </p:nvSpPr>
        <p:spPr>
          <a:xfrm>
            <a:off x="7501999" y="2364488"/>
            <a:ext cx="1366502" cy="4166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Cora</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174" name="Shape 174"/>
        <p:cNvGrpSpPr/>
        <p:nvPr/>
      </p:nvGrpSpPr>
      <p:grpSpPr>
        <a:xfrm>
          <a:off x="0" y="0"/>
          <a:ext cx="0" cy="0"/>
          <a:chOff x="0" y="0"/>
          <a:chExt cx="0" cy="0"/>
        </a:xfrm>
      </p:grpSpPr>
      <p:sp>
        <p:nvSpPr>
          <p:cNvPr id="175" name="Google Shape;175;p34"/>
          <p:cNvSpPr txBox="1"/>
          <p:nvPr/>
        </p:nvSpPr>
        <p:spPr>
          <a:xfrm>
            <a:off x="587625" y="580450"/>
            <a:ext cx="37980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666666"/>
                </a:solidFill>
                <a:latin typeface="Times New Roman"/>
                <a:ea typeface="Times New Roman"/>
                <a:cs typeface="Times New Roman"/>
                <a:sym typeface="Times New Roman"/>
              </a:rPr>
              <a:t>“...the rich should extend assistance to the poor, they should expend their substance for the poor, but of their own free will, and not because the poor have gained this end by force.”          </a:t>
            </a:r>
            <a:endParaRPr sz="2800">
              <a:solidFill>
                <a:srgbClr val="666666"/>
              </a:solidFill>
              <a:latin typeface="Times New Roman"/>
              <a:ea typeface="Times New Roman"/>
              <a:cs typeface="Times New Roman"/>
              <a:sym typeface="Times New Roman"/>
            </a:endParaRPr>
          </a:p>
          <a:p>
            <a:pPr indent="0" lvl="0" marL="0" rtl="0" algn="l">
              <a:spcBef>
                <a:spcPts val="0"/>
              </a:spcBef>
              <a:spcAft>
                <a:spcPts val="0"/>
              </a:spcAft>
              <a:buNone/>
            </a:pPr>
            <a:r>
              <a:rPr lang="en" sz="2800">
                <a:solidFill>
                  <a:srgbClr val="666666"/>
                </a:solidFill>
                <a:latin typeface="Times New Roman"/>
                <a:ea typeface="Times New Roman"/>
                <a:cs typeface="Times New Roman"/>
                <a:sym typeface="Times New Roman"/>
              </a:rPr>
              <a:t>                  </a:t>
            </a:r>
            <a:r>
              <a:rPr i="1" lang="en" sz="2800">
                <a:solidFill>
                  <a:srgbClr val="666666"/>
                </a:solidFill>
                <a:latin typeface="Times New Roman"/>
                <a:ea typeface="Times New Roman"/>
                <a:cs typeface="Times New Roman"/>
                <a:sym typeface="Times New Roman"/>
              </a:rPr>
              <a:t>Abdu’l-Baha</a:t>
            </a:r>
            <a:endParaRPr i="1" sz="2800">
              <a:solidFill>
                <a:srgbClr val="666666"/>
              </a:solidFill>
            </a:endParaRPr>
          </a:p>
        </p:txBody>
      </p:sp>
      <p:pic>
        <p:nvPicPr>
          <p:cNvPr id="176" name="Google Shape;176;p34"/>
          <p:cNvPicPr preferRelativeResize="0"/>
          <p:nvPr/>
        </p:nvPicPr>
        <p:blipFill>
          <a:blip r:embed="rId3">
            <a:alphaModFix/>
          </a:blip>
          <a:stretch>
            <a:fillRect/>
          </a:stretch>
        </p:blipFill>
        <p:spPr>
          <a:xfrm>
            <a:off x="5166075" y="241025"/>
            <a:ext cx="3381075" cy="4661449"/>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80" name="Shape 180"/>
        <p:cNvGrpSpPr/>
        <p:nvPr/>
      </p:nvGrpSpPr>
      <p:grpSpPr>
        <a:xfrm>
          <a:off x="0" y="0"/>
          <a:ext cx="0" cy="0"/>
          <a:chOff x="0" y="0"/>
          <a:chExt cx="0" cy="0"/>
        </a:xfrm>
      </p:grpSpPr>
      <p:pic>
        <p:nvPicPr>
          <p:cNvPr id="181" name="Google Shape;181;p35"/>
          <p:cNvPicPr preferRelativeResize="0"/>
          <p:nvPr/>
        </p:nvPicPr>
        <p:blipFill>
          <a:blip r:embed="rId3">
            <a:alphaModFix/>
          </a:blip>
          <a:stretch>
            <a:fillRect/>
          </a:stretch>
        </p:blipFill>
        <p:spPr>
          <a:xfrm>
            <a:off x="265175" y="222150"/>
            <a:ext cx="4199324" cy="4579175"/>
          </a:xfrm>
          <a:prstGeom prst="rect">
            <a:avLst/>
          </a:prstGeom>
          <a:noFill/>
          <a:ln>
            <a:noFill/>
          </a:ln>
        </p:spPr>
      </p:pic>
      <p:sp>
        <p:nvSpPr>
          <p:cNvPr id="182" name="Google Shape;182;p35"/>
          <p:cNvSpPr txBox="1"/>
          <p:nvPr/>
        </p:nvSpPr>
        <p:spPr>
          <a:xfrm>
            <a:off x="4235200" y="50175"/>
            <a:ext cx="49086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B6D7A8"/>
                </a:solidFill>
              </a:rPr>
              <a:t>      O ye rich ones of the earth! </a:t>
            </a:r>
            <a:endParaRPr sz="2200">
              <a:solidFill>
                <a:srgbClr val="B6D7A8"/>
              </a:solidFill>
            </a:endParaRPr>
          </a:p>
          <a:p>
            <a:pPr indent="0" lvl="0" marL="0" rtl="0" algn="l">
              <a:spcBef>
                <a:spcPts val="0"/>
              </a:spcBef>
              <a:spcAft>
                <a:spcPts val="0"/>
              </a:spcAft>
              <a:buNone/>
            </a:pPr>
            <a:r>
              <a:rPr lang="en" sz="2200">
                <a:solidFill>
                  <a:srgbClr val="B6D7A8"/>
                </a:solidFill>
              </a:rPr>
              <a:t>      Flee not from the face of the </a:t>
            </a:r>
            <a:endParaRPr sz="2200">
              <a:solidFill>
                <a:srgbClr val="B6D7A8"/>
              </a:solidFill>
            </a:endParaRPr>
          </a:p>
          <a:p>
            <a:pPr indent="0" lvl="0" marL="0" rtl="0" algn="l">
              <a:spcBef>
                <a:spcPts val="0"/>
              </a:spcBef>
              <a:spcAft>
                <a:spcPts val="0"/>
              </a:spcAft>
              <a:buNone/>
            </a:pPr>
            <a:r>
              <a:rPr lang="en" sz="2200">
                <a:solidFill>
                  <a:srgbClr val="B6D7A8"/>
                </a:solidFill>
              </a:rPr>
              <a:t>      poor that lieth in the dust, nay </a:t>
            </a:r>
            <a:endParaRPr sz="2200">
              <a:solidFill>
                <a:srgbClr val="B6D7A8"/>
              </a:solidFill>
            </a:endParaRPr>
          </a:p>
          <a:p>
            <a:pPr indent="0" lvl="0" marL="0" rtl="0" algn="l">
              <a:spcBef>
                <a:spcPts val="0"/>
              </a:spcBef>
              <a:spcAft>
                <a:spcPts val="0"/>
              </a:spcAft>
              <a:buNone/>
            </a:pPr>
            <a:r>
              <a:rPr lang="en" sz="2200">
                <a:solidFill>
                  <a:srgbClr val="B6D7A8"/>
                </a:solidFill>
              </a:rPr>
              <a:t>      rather befriend him and suffer </a:t>
            </a:r>
            <a:endParaRPr sz="2200">
              <a:solidFill>
                <a:srgbClr val="B6D7A8"/>
              </a:solidFill>
            </a:endParaRPr>
          </a:p>
          <a:p>
            <a:pPr indent="0" lvl="0" marL="0" rtl="0" algn="l">
              <a:spcBef>
                <a:spcPts val="0"/>
              </a:spcBef>
              <a:spcAft>
                <a:spcPts val="0"/>
              </a:spcAft>
              <a:buNone/>
            </a:pPr>
            <a:r>
              <a:rPr lang="en" sz="2200">
                <a:solidFill>
                  <a:srgbClr val="B6D7A8"/>
                </a:solidFill>
              </a:rPr>
              <a:t>      him to recount the tale of the </a:t>
            </a:r>
            <a:endParaRPr sz="2200">
              <a:solidFill>
                <a:srgbClr val="B6D7A8"/>
              </a:solidFill>
            </a:endParaRPr>
          </a:p>
          <a:p>
            <a:pPr indent="0" lvl="0" marL="0" rtl="0" algn="l">
              <a:spcBef>
                <a:spcPts val="0"/>
              </a:spcBef>
              <a:spcAft>
                <a:spcPts val="0"/>
              </a:spcAft>
              <a:buNone/>
            </a:pPr>
            <a:r>
              <a:rPr lang="en" sz="2200">
                <a:solidFill>
                  <a:srgbClr val="B6D7A8"/>
                </a:solidFill>
              </a:rPr>
              <a:t>      woes with which God's  </a:t>
            </a:r>
            <a:endParaRPr sz="2200">
              <a:solidFill>
                <a:srgbClr val="B6D7A8"/>
              </a:solidFill>
            </a:endParaRPr>
          </a:p>
          <a:p>
            <a:pPr indent="0" lvl="0" marL="0" rtl="0" algn="l">
              <a:spcBef>
                <a:spcPts val="0"/>
              </a:spcBef>
              <a:spcAft>
                <a:spcPts val="0"/>
              </a:spcAft>
              <a:buNone/>
            </a:pPr>
            <a:r>
              <a:rPr lang="en" sz="2200">
                <a:solidFill>
                  <a:srgbClr val="B6D7A8"/>
                </a:solidFill>
              </a:rPr>
              <a:t>      inscrutable Decree hath caused  </a:t>
            </a:r>
            <a:endParaRPr sz="2200">
              <a:solidFill>
                <a:srgbClr val="B6D7A8"/>
              </a:solidFill>
            </a:endParaRPr>
          </a:p>
          <a:p>
            <a:pPr indent="0" lvl="0" marL="0" rtl="0" algn="l">
              <a:spcBef>
                <a:spcPts val="0"/>
              </a:spcBef>
              <a:spcAft>
                <a:spcPts val="0"/>
              </a:spcAft>
              <a:buNone/>
            </a:pPr>
            <a:r>
              <a:rPr lang="en" sz="2200">
                <a:solidFill>
                  <a:srgbClr val="B6D7A8"/>
                </a:solidFill>
              </a:rPr>
              <a:t>      him to be afflicted. By the  </a:t>
            </a:r>
            <a:endParaRPr sz="2200">
              <a:solidFill>
                <a:srgbClr val="B6D7A8"/>
              </a:solidFill>
            </a:endParaRPr>
          </a:p>
          <a:p>
            <a:pPr indent="0" lvl="0" marL="0" rtl="0" algn="l">
              <a:spcBef>
                <a:spcPts val="0"/>
              </a:spcBef>
              <a:spcAft>
                <a:spcPts val="0"/>
              </a:spcAft>
              <a:buNone/>
            </a:pPr>
            <a:r>
              <a:rPr lang="en" sz="2200">
                <a:solidFill>
                  <a:srgbClr val="B6D7A8"/>
                </a:solidFill>
              </a:rPr>
              <a:t>      righteousness of God! Whilst ye    </a:t>
            </a:r>
            <a:endParaRPr sz="2200">
              <a:solidFill>
                <a:srgbClr val="B6D7A8"/>
              </a:solidFill>
            </a:endParaRPr>
          </a:p>
          <a:p>
            <a:pPr indent="0" lvl="0" marL="0" rtl="0" algn="l">
              <a:spcBef>
                <a:spcPts val="0"/>
              </a:spcBef>
              <a:spcAft>
                <a:spcPts val="0"/>
              </a:spcAft>
              <a:buNone/>
            </a:pPr>
            <a:r>
              <a:rPr lang="en" sz="2200">
                <a:solidFill>
                  <a:srgbClr val="B6D7A8"/>
                </a:solidFill>
              </a:rPr>
              <a:t>      consort with him, the Concourse   </a:t>
            </a:r>
            <a:endParaRPr sz="2200">
              <a:solidFill>
                <a:srgbClr val="B6D7A8"/>
              </a:solidFill>
            </a:endParaRPr>
          </a:p>
          <a:p>
            <a:pPr indent="0" lvl="0" marL="0" rtl="0" algn="l">
              <a:spcBef>
                <a:spcPts val="0"/>
              </a:spcBef>
              <a:spcAft>
                <a:spcPts val="0"/>
              </a:spcAft>
              <a:buNone/>
            </a:pPr>
            <a:r>
              <a:rPr lang="en" sz="2200">
                <a:solidFill>
                  <a:srgbClr val="B6D7A8"/>
                </a:solidFill>
              </a:rPr>
              <a:t>      on high will be looking upon you, </a:t>
            </a:r>
            <a:endParaRPr sz="2200">
              <a:solidFill>
                <a:srgbClr val="B6D7A8"/>
              </a:solidFill>
            </a:endParaRPr>
          </a:p>
          <a:p>
            <a:pPr indent="0" lvl="0" marL="0" rtl="0" algn="l">
              <a:spcBef>
                <a:spcPts val="0"/>
              </a:spcBef>
              <a:spcAft>
                <a:spcPts val="0"/>
              </a:spcAft>
              <a:buNone/>
            </a:pPr>
            <a:r>
              <a:rPr lang="en" sz="2200">
                <a:solidFill>
                  <a:srgbClr val="B6D7A8"/>
                </a:solidFill>
              </a:rPr>
              <a:t>      will be interceding for you, will be   </a:t>
            </a:r>
            <a:endParaRPr sz="2200">
              <a:solidFill>
                <a:srgbClr val="B6D7A8"/>
              </a:solidFill>
            </a:endParaRPr>
          </a:p>
          <a:p>
            <a:pPr indent="0" lvl="0" marL="0" rtl="0" algn="l">
              <a:spcBef>
                <a:spcPts val="0"/>
              </a:spcBef>
              <a:spcAft>
                <a:spcPts val="0"/>
              </a:spcAft>
              <a:buNone/>
            </a:pPr>
            <a:r>
              <a:rPr lang="en" sz="2200">
                <a:solidFill>
                  <a:srgbClr val="B6D7A8"/>
                </a:solidFill>
              </a:rPr>
              <a:t>      extolling your names and </a:t>
            </a:r>
            <a:endParaRPr sz="2200">
              <a:solidFill>
                <a:srgbClr val="B6D7A8"/>
              </a:solidFill>
            </a:endParaRPr>
          </a:p>
          <a:p>
            <a:pPr indent="0" lvl="0" marL="0" rtl="0" algn="l">
              <a:spcBef>
                <a:spcPts val="0"/>
              </a:spcBef>
              <a:spcAft>
                <a:spcPts val="0"/>
              </a:spcAft>
              <a:buNone/>
            </a:pPr>
            <a:r>
              <a:rPr lang="en" sz="2200">
                <a:solidFill>
                  <a:srgbClr val="B6D7A8"/>
                </a:solidFill>
              </a:rPr>
              <a:t>      glorifying your action.</a:t>
            </a:r>
            <a:endParaRPr sz="2500">
              <a:solidFill>
                <a:srgbClr val="B6D7A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6" name="Shape 186"/>
        <p:cNvGrpSpPr/>
        <p:nvPr/>
      </p:nvGrpSpPr>
      <p:grpSpPr>
        <a:xfrm>
          <a:off x="0" y="0"/>
          <a:ext cx="0" cy="0"/>
          <a:chOff x="0" y="0"/>
          <a:chExt cx="0" cy="0"/>
        </a:xfrm>
      </p:grpSpPr>
      <p:pic>
        <p:nvPicPr>
          <p:cNvPr id="187" name="Google Shape;187;p36"/>
          <p:cNvPicPr preferRelativeResize="0"/>
          <p:nvPr/>
        </p:nvPicPr>
        <p:blipFill>
          <a:blip r:embed="rId3">
            <a:alphaModFix/>
          </a:blip>
          <a:stretch>
            <a:fillRect/>
          </a:stretch>
        </p:blipFill>
        <p:spPr>
          <a:xfrm>
            <a:off x="4019700" y="152400"/>
            <a:ext cx="4838700" cy="4838700"/>
          </a:xfrm>
          <a:prstGeom prst="rect">
            <a:avLst/>
          </a:prstGeom>
          <a:noFill/>
          <a:ln>
            <a:noFill/>
          </a:ln>
        </p:spPr>
      </p:pic>
      <p:sp>
        <p:nvSpPr>
          <p:cNvPr id="188" name="Google Shape;188;p36"/>
          <p:cNvSpPr/>
          <p:nvPr/>
        </p:nvSpPr>
        <p:spPr>
          <a:xfrm rot="-2844302">
            <a:off x="-148852" y="2098347"/>
            <a:ext cx="5866933" cy="749533"/>
          </a:xfrm>
          <a:prstGeom prst="rect">
            <a:avLst/>
          </a:prstGeom>
        </p:spPr>
        <p:txBody>
          <a:bodyPr>
            <a:prstTxWarp prst="textPlain"/>
          </a:bodyPr>
          <a:lstStyle/>
          <a:p>
            <a:pPr lvl="0" algn="ctr"/>
            <a:r>
              <a:rPr b="0" i="0">
                <a:ln cap="flat" cmpd="sng" w="9525">
                  <a:solidFill>
                    <a:srgbClr val="FFFFFF"/>
                  </a:solidFill>
                  <a:prstDash val="solid"/>
                  <a:round/>
                  <a:headEnd len="sm" w="sm" type="none"/>
                  <a:tailEnd len="sm" w="sm" type="none"/>
                </a:ln>
                <a:solidFill>
                  <a:srgbClr val="00FF00"/>
                </a:solidFill>
                <a:latin typeface="Arial"/>
              </a:rPr>
              <a:t>Movement  Activity</a:t>
            </a:r>
          </a:p>
        </p:txBody>
      </p:sp>
      <p:sp>
        <p:nvSpPr>
          <p:cNvPr id="189" name="Google Shape;189;p36"/>
          <p:cNvSpPr txBox="1"/>
          <p:nvPr/>
        </p:nvSpPr>
        <p:spPr>
          <a:xfrm>
            <a:off x="0" y="0"/>
            <a:ext cx="3298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rgbClr val="B6D7A8"/>
                </a:solidFill>
                <a:hlinkClick r:id="rId4">
                  <a:extLst>
                    <a:ext uri="{A12FA001-AC4F-418D-AE19-62706E023703}">
                      <ahyp:hlinkClr val="tx"/>
                    </a:ext>
                  </a:extLst>
                </a:hlinkClick>
              </a:rPr>
              <a:t>https://www.youtube.com/watch?v=kiRpnDeAOlI</a:t>
            </a:r>
            <a:endParaRPr sz="1100">
              <a:solidFill>
                <a:srgbClr val="B6D7A8"/>
              </a:solidFill>
            </a:endParaRPr>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3" name="Shape 193"/>
        <p:cNvGrpSpPr/>
        <p:nvPr/>
      </p:nvGrpSpPr>
      <p:grpSpPr>
        <a:xfrm>
          <a:off x="0" y="0"/>
          <a:ext cx="0" cy="0"/>
          <a:chOff x="0" y="0"/>
          <a:chExt cx="0" cy="0"/>
        </a:xfrm>
      </p:grpSpPr>
      <p:pic>
        <p:nvPicPr>
          <p:cNvPr id="194" name="Google Shape;194;p37"/>
          <p:cNvPicPr preferRelativeResize="0"/>
          <p:nvPr/>
        </p:nvPicPr>
        <p:blipFill rotWithShape="1">
          <a:blip r:embed="rId3">
            <a:alphaModFix/>
          </a:blip>
          <a:srcRect b="31148" l="0" r="6191" t="0"/>
          <a:stretch/>
        </p:blipFill>
        <p:spPr>
          <a:xfrm>
            <a:off x="295250" y="285750"/>
            <a:ext cx="5558924" cy="4572000"/>
          </a:xfrm>
          <a:prstGeom prst="rect">
            <a:avLst/>
          </a:prstGeom>
          <a:noFill/>
          <a:ln cap="flat" cmpd="sng" w="38100">
            <a:solidFill>
              <a:srgbClr val="FFFF00"/>
            </a:solidFill>
            <a:prstDash val="solid"/>
            <a:round/>
            <a:headEnd len="sm" w="sm" type="none"/>
            <a:tailEnd len="sm" w="sm" type="none"/>
          </a:ln>
        </p:spPr>
      </p:pic>
      <p:sp>
        <p:nvSpPr>
          <p:cNvPr id="195" name="Google Shape;195;p37"/>
          <p:cNvSpPr/>
          <p:nvPr/>
        </p:nvSpPr>
        <p:spPr>
          <a:xfrm>
            <a:off x="6216900" y="1194525"/>
            <a:ext cx="2581253" cy="8974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Happpy</a:t>
            </a:r>
          </a:p>
        </p:txBody>
      </p:sp>
      <p:sp>
        <p:nvSpPr>
          <p:cNvPr id="196" name="Google Shape;196;p37"/>
          <p:cNvSpPr/>
          <p:nvPr/>
        </p:nvSpPr>
        <p:spPr>
          <a:xfrm>
            <a:off x="6250650" y="2381975"/>
            <a:ext cx="2581253" cy="8066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FF00"/>
                </a:solidFill>
                <a:latin typeface="Arial"/>
              </a:rPr>
              <a:t>Naw-Ruz</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0" name="Shape 200"/>
        <p:cNvGrpSpPr/>
        <p:nvPr/>
      </p:nvGrpSpPr>
      <p:grpSpPr>
        <a:xfrm>
          <a:off x="0" y="0"/>
          <a:ext cx="0" cy="0"/>
          <a:chOff x="0" y="0"/>
          <a:chExt cx="0" cy="0"/>
        </a:xfrm>
      </p:grpSpPr>
      <p:pic>
        <p:nvPicPr>
          <p:cNvPr id="201" name="Google Shape;201;p38"/>
          <p:cNvPicPr preferRelativeResize="0"/>
          <p:nvPr/>
        </p:nvPicPr>
        <p:blipFill rotWithShape="1">
          <a:blip r:embed="rId3">
            <a:alphaModFix/>
          </a:blip>
          <a:srcRect b="0" l="0" r="0" t="11055"/>
          <a:stretch/>
        </p:blipFill>
        <p:spPr>
          <a:xfrm>
            <a:off x="0" y="0"/>
            <a:ext cx="9144001"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9"/>
          <p:cNvPicPr preferRelativeResize="0"/>
          <p:nvPr/>
        </p:nvPicPr>
        <p:blipFill rotWithShape="1">
          <a:blip r:embed="rId3">
            <a:alphaModFix/>
          </a:blip>
          <a:srcRect b="8833" l="0" r="0" t="0"/>
          <a:stretch/>
        </p:blipFill>
        <p:spPr>
          <a:xfrm>
            <a:off x="0" y="0"/>
            <a:ext cx="9143999"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94FF"/>
        </a:solidFill>
      </p:bgPr>
    </p:bg>
    <p:spTree>
      <p:nvGrpSpPr>
        <p:cNvPr id="210" name="Shape 210"/>
        <p:cNvGrpSpPr/>
        <p:nvPr/>
      </p:nvGrpSpPr>
      <p:grpSpPr>
        <a:xfrm>
          <a:off x="0" y="0"/>
          <a:ext cx="0" cy="0"/>
          <a:chOff x="0" y="0"/>
          <a:chExt cx="0" cy="0"/>
        </a:xfrm>
      </p:grpSpPr>
      <p:pic>
        <p:nvPicPr>
          <p:cNvPr descr="Story Time Animation Sticker by Bohdan on Dribbble" id="211" name="Google Shape;211;p40"/>
          <p:cNvPicPr preferRelativeResize="0"/>
          <p:nvPr/>
        </p:nvPicPr>
        <p:blipFill>
          <a:blip r:embed="rId3">
            <a:alphaModFix/>
          </a:blip>
          <a:stretch>
            <a:fillRect/>
          </a:stretch>
        </p:blipFill>
        <p:spPr>
          <a:xfrm>
            <a:off x="1386656" y="182737"/>
            <a:ext cx="6370688" cy="4778025"/>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5" name="Shape 215"/>
        <p:cNvGrpSpPr/>
        <p:nvPr/>
      </p:nvGrpSpPr>
      <p:grpSpPr>
        <a:xfrm>
          <a:off x="0" y="0"/>
          <a:ext cx="0" cy="0"/>
          <a:chOff x="0" y="0"/>
          <a:chExt cx="0" cy="0"/>
        </a:xfrm>
      </p:grpSpPr>
      <p:pic>
        <p:nvPicPr>
          <p:cNvPr id="216" name="Google Shape;216;p41"/>
          <p:cNvPicPr preferRelativeResize="0"/>
          <p:nvPr/>
        </p:nvPicPr>
        <p:blipFill>
          <a:blip r:embed="rId3">
            <a:alphaModFix/>
          </a:blip>
          <a:stretch>
            <a:fillRect/>
          </a:stretch>
        </p:blipFill>
        <p:spPr>
          <a:xfrm>
            <a:off x="2000250" y="0"/>
            <a:ext cx="5143501" cy="5143501"/>
          </a:xfrm>
          <a:prstGeom prst="rect">
            <a:avLst/>
          </a:prstGeom>
          <a:noFill/>
          <a:ln>
            <a:noFill/>
          </a:ln>
        </p:spPr>
      </p:pic>
      <p:sp>
        <p:nvSpPr>
          <p:cNvPr id="217" name="Google Shape;217;p41"/>
          <p:cNvSpPr/>
          <p:nvPr/>
        </p:nvSpPr>
        <p:spPr>
          <a:xfrm>
            <a:off x="949517" y="4486000"/>
            <a:ext cx="7244967" cy="6145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9900"/>
                </a:solidFill>
                <a:latin typeface="Arial"/>
              </a:rPr>
              <a:t>Closing Prayers</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221" name="Shape 221"/>
        <p:cNvGrpSpPr/>
        <p:nvPr/>
      </p:nvGrpSpPr>
      <p:grpSpPr>
        <a:xfrm>
          <a:off x="0" y="0"/>
          <a:ext cx="0" cy="0"/>
          <a:chOff x="0" y="0"/>
          <a:chExt cx="0" cy="0"/>
        </a:xfrm>
      </p:grpSpPr>
      <p:sp>
        <p:nvSpPr>
          <p:cNvPr id="222" name="Google Shape;222;p42"/>
          <p:cNvSpPr txBox="1"/>
          <p:nvPr/>
        </p:nvSpPr>
        <p:spPr>
          <a:xfrm>
            <a:off x="130800" y="268050"/>
            <a:ext cx="8882400" cy="4607400"/>
          </a:xfrm>
          <a:prstGeom prst="rect">
            <a:avLst/>
          </a:prstGeom>
          <a:noFill/>
          <a:ln>
            <a:noFill/>
          </a:ln>
        </p:spPr>
        <p:txBody>
          <a:bodyPr anchorCtr="0" anchor="t" bIns="91425" lIns="91425" spcFirstLastPara="1" rIns="91425" wrap="square" tIns="91425">
            <a:spAutoFit/>
          </a:bodyPr>
          <a:lstStyle/>
          <a:p>
            <a:pPr indent="0" lvl="0" marL="241300" marR="241300" rtl="0" algn="ctr">
              <a:lnSpc>
                <a:spcPct val="150000"/>
              </a:lnSpc>
              <a:spcBef>
                <a:spcPts val="0"/>
              </a:spcBef>
              <a:spcAft>
                <a:spcPts val="0"/>
              </a:spcAft>
              <a:buNone/>
            </a:pPr>
            <a:r>
              <a:t/>
            </a:r>
            <a:endParaRPr i="1" sz="1300">
              <a:solidFill>
                <a:srgbClr val="262626"/>
              </a:solidFill>
              <a:highlight>
                <a:srgbClr val="FFFFFF"/>
              </a:highlight>
              <a:latin typeface="Georgia"/>
              <a:ea typeface="Georgia"/>
              <a:cs typeface="Georgia"/>
              <a:sym typeface="Georgia"/>
            </a:endParaRPr>
          </a:p>
          <a:p>
            <a:pPr indent="0" lvl="0" marL="241300" marR="241300" rtl="0" algn="ctr">
              <a:lnSpc>
                <a:spcPct val="150000"/>
              </a:lnSpc>
              <a:spcBef>
                <a:spcPts val="0"/>
              </a:spcBef>
              <a:spcAft>
                <a:spcPts val="0"/>
              </a:spcAft>
              <a:buNone/>
            </a:pPr>
            <a:r>
              <a:t/>
            </a:r>
            <a:endParaRPr i="1" sz="1300">
              <a:solidFill>
                <a:srgbClr val="262626"/>
              </a:solidFill>
              <a:highlight>
                <a:srgbClr val="FFFFFF"/>
              </a:highlight>
              <a:latin typeface="Georgia"/>
              <a:ea typeface="Georgia"/>
              <a:cs typeface="Georgia"/>
              <a:sym typeface="Georgia"/>
            </a:endParaRPr>
          </a:p>
          <a:p>
            <a:pPr indent="0" lvl="0" marL="241300" marR="241300" rtl="0" algn="ctr">
              <a:lnSpc>
                <a:spcPct val="150000"/>
              </a:lnSpc>
              <a:spcBef>
                <a:spcPts val="0"/>
              </a:spcBef>
              <a:spcAft>
                <a:spcPts val="0"/>
              </a:spcAft>
              <a:buNone/>
            </a:pPr>
            <a:r>
              <a:rPr i="1" lang="en" sz="1300">
                <a:solidFill>
                  <a:srgbClr val="262626"/>
                </a:solidFill>
                <a:highlight>
                  <a:srgbClr val="FFFFFF"/>
                </a:highlight>
                <a:latin typeface="Georgia"/>
                <a:ea typeface="Georgia"/>
                <a:cs typeface="Georgia"/>
                <a:sym typeface="Georgia"/>
              </a:rPr>
              <a:t>He is God!</a:t>
            </a:r>
            <a:endParaRPr i="1" sz="1300">
              <a:solidFill>
                <a:srgbClr val="262626"/>
              </a:solidFill>
              <a:highlight>
                <a:srgbClr val="FFFFFF"/>
              </a:highlight>
              <a:latin typeface="Georgia"/>
              <a:ea typeface="Georgia"/>
              <a:cs typeface="Georgia"/>
              <a:sym typeface="Georgia"/>
            </a:endParaRPr>
          </a:p>
          <a:p>
            <a:pPr indent="0" lvl="0" marL="241300" marR="241300" rtl="0" algn="r">
              <a:lnSpc>
                <a:spcPct val="144230"/>
              </a:lnSpc>
              <a:spcBef>
                <a:spcPts val="0"/>
              </a:spcBef>
              <a:spcAft>
                <a:spcPts val="0"/>
              </a:spcAft>
              <a:buNone/>
            </a:pPr>
            <a:r>
              <a:rPr lang="en" sz="1300">
                <a:solidFill>
                  <a:srgbClr val="262626"/>
                </a:solidFill>
                <a:highlight>
                  <a:srgbClr val="FFFFFF"/>
                </a:highlight>
                <a:latin typeface="Georgia"/>
                <a:ea typeface="Georgia"/>
                <a:cs typeface="Georgia"/>
                <a:sym typeface="Georgia"/>
              </a:rPr>
              <a:t>O Thou kind Lord! We are poor children, needy and insignificant, yet we are plants which have sprouted by Thy heavenly stream and saplings bursting into bloom in Thy divine springtime. Make us fresh and verdant by the outpourings of the clouds of Thy mercy; help us to grow and develop through the rays of the sun of Thy goodly gifts and cause us to be refreshed by the quickening breeze wafting from the meadows of Truth. Grant that we may become flourishing trees laden with fruit in the orchard of knowledge, brilliant stars shining above the</a:t>
            </a:r>
            <a:r>
              <a:rPr lang="en" sz="1300">
                <a:solidFill>
                  <a:srgbClr val="262626"/>
                </a:solidFill>
                <a:highlight>
                  <a:srgbClr val="FFFFFF"/>
                </a:highlight>
                <a:latin typeface="Georgia"/>
                <a:ea typeface="Georgia"/>
                <a:cs typeface="Georgia"/>
                <a:sym typeface="Georgia"/>
              </a:rPr>
              <a:t> horizon of eternal happiness and radiant lamps shedding light upon the assemblage of mankind.</a:t>
            </a:r>
            <a:r>
              <a:rPr lang="en" sz="1300">
                <a:solidFill>
                  <a:srgbClr val="262626"/>
                </a:solidFill>
                <a:highlight>
                  <a:srgbClr val="FFFFFF"/>
                </a:highlight>
                <a:latin typeface="Georgia"/>
                <a:ea typeface="Georgia"/>
                <a:cs typeface="Georgia"/>
                <a:sym typeface="Georgia"/>
              </a:rPr>
              <a:t> </a:t>
            </a:r>
            <a:endParaRPr sz="1300">
              <a:solidFill>
                <a:srgbClr val="262626"/>
              </a:solidFill>
              <a:highlight>
                <a:srgbClr val="FFFFFF"/>
              </a:highlight>
              <a:latin typeface="Georgia"/>
              <a:ea typeface="Georgia"/>
              <a:cs typeface="Georgia"/>
              <a:sym typeface="Georgia"/>
            </a:endParaRPr>
          </a:p>
          <a:p>
            <a:pPr indent="0" lvl="0" marL="241300" marR="241300" rtl="0" algn="r">
              <a:lnSpc>
                <a:spcPct val="144230"/>
              </a:lnSpc>
              <a:spcBef>
                <a:spcPts val="0"/>
              </a:spcBef>
              <a:spcAft>
                <a:spcPts val="0"/>
              </a:spcAft>
              <a:buNone/>
            </a:pPr>
            <a:r>
              <a:rPr lang="en" sz="1300">
                <a:solidFill>
                  <a:srgbClr val="262626"/>
                </a:solidFill>
                <a:highlight>
                  <a:srgbClr val="FFFFFF"/>
                </a:highlight>
                <a:latin typeface="Georgia"/>
                <a:ea typeface="Georgia"/>
                <a:cs typeface="Georgia"/>
                <a:sym typeface="Georgia"/>
              </a:rPr>
              <a:t>O Lord! Should Thy tender care be vouchsafed unto us, each one of us would, even as an eagle, soar to the pinnacle of knowledge, but were we left to ourselves we would be consumed away and would fall into loss and frustration. Whatever we are, from Thee do we proceed and before Thy threshold do we seek refuge.</a:t>
            </a:r>
            <a:endParaRPr sz="1300">
              <a:solidFill>
                <a:srgbClr val="262626"/>
              </a:solidFill>
              <a:highlight>
                <a:srgbClr val="FFFFFF"/>
              </a:highlight>
              <a:latin typeface="Georgia"/>
              <a:ea typeface="Georgia"/>
              <a:cs typeface="Georgia"/>
              <a:sym typeface="Georgia"/>
            </a:endParaRPr>
          </a:p>
          <a:p>
            <a:pPr indent="0" lvl="0" marL="241300" marR="241300" rtl="0" algn="r">
              <a:lnSpc>
                <a:spcPct val="144230"/>
              </a:lnSpc>
              <a:spcBef>
                <a:spcPts val="0"/>
              </a:spcBef>
              <a:spcAft>
                <a:spcPts val="0"/>
              </a:spcAft>
              <a:buNone/>
            </a:pPr>
            <a:r>
              <a:rPr lang="en" sz="1300">
                <a:solidFill>
                  <a:srgbClr val="262626"/>
                </a:solidFill>
                <a:highlight>
                  <a:srgbClr val="FFFFFF"/>
                </a:highlight>
                <a:latin typeface="Georgia"/>
                <a:ea typeface="Georgia"/>
                <a:cs typeface="Georgia"/>
                <a:sym typeface="Georgia"/>
              </a:rPr>
              <a:t>Thou art the Bestower, the Bountiful, the All-Loving.</a:t>
            </a:r>
            <a:endParaRPr sz="1300">
              <a:solidFill>
                <a:srgbClr val="262626"/>
              </a:solidFill>
              <a:highlight>
                <a:srgbClr val="FFFFFF"/>
              </a:highlight>
              <a:latin typeface="Georgia"/>
              <a:ea typeface="Georgia"/>
              <a:cs typeface="Georgia"/>
              <a:sym typeface="Georgia"/>
            </a:endParaRPr>
          </a:p>
          <a:p>
            <a:pPr indent="0" lvl="0" marL="241300" marR="241300" rtl="0" algn="r">
              <a:lnSpc>
                <a:spcPct val="144230"/>
              </a:lnSpc>
              <a:spcBef>
                <a:spcPts val="0"/>
              </a:spcBef>
              <a:spcAft>
                <a:spcPts val="0"/>
              </a:spcAft>
              <a:buNone/>
            </a:pPr>
            <a:r>
              <a:rPr i="1" lang="en" sz="1300">
                <a:solidFill>
                  <a:srgbClr val="262626"/>
                </a:solidFill>
                <a:highlight>
                  <a:srgbClr val="FFFFFF"/>
                </a:highlight>
                <a:latin typeface="Georgia"/>
                <a:ea typeface="Georgia"/>
                <a:cs typeface="Georgia"/>
                <a:sym typeface="Georgia"/>
              </a:rPr>
              <a:t>—‘Abdu’l‑Bahá</a:t>
            </a:r>
            <a:endParaRPr i="1" sz="1300">
              <a:solidFill>
                <a:srgbClr val="262626"/>
              </a:solidFill>
              <a:highlight>
                <a:srgbClr val="FFFFFF"/>
              </a:highlight>
              <a:latin typeface="Georgia"/>
              <a:ea typeface="Georgia"/>
              <a:cs typeface="Georgia"/>
              <a:sym typeface="Georgia"/>
            </a:endParaRPr>
          </a:p>
          <a:p>
            <a:pPr indent="-9512300" lvl="0" marL="101600" rtl="0" algn="l">
              <a:lnSpc>
                <a:spcPct val="115000"/>
              </a:lnSpc>
              <a:spcBef>
                <a:spcPts val="0"/>
              </a:spcBef>
              <a:spcAft>
                <a:spcPts val="0"/>
              </a:spcAft>
              <a:buNone/>
            </a:pPr>
            <a:r>
              <a:rPr lang="en" sz="1050">
                <a:solidFill>
                  <a:srgbClr val="0571AF"/>
                </a:solidFill>
                <a:highlight>
                  <a:srgbClr val="FFFFFF"/>
                </a:highlight>
                <a:uFill>
                  <a:noFill/>
                </a:uFill>
                <a:hlinkClick r:id="rId3">
                  <a:extLst>
                    <a:ext uri="{A12FA001-AC4F-418D-AE19-62706E023703}">
                      <ahyp:hlinkClr val="tx"/>
                    </a:ext>
                  </a:extLst>
                </a:hlinkClick>
              </a:rPr>
              <a:t>Hide note</a:t>
            </a:r>
            <a:endParaRPr sz="1050">
              <a:solidFill>
                <a:srgbClr val="0571AF"/>
              </a:solidFill>
              <a:highlight>
                <a:srgbClr val="FFFFFF"/>
              </a:highlight>
              <a:uFill>
                <a:noFill/>
              </a:uFill>
              <a:hlinkClick r:id="rId4">
                <a:extLst>
                  <a:ext uri="{A12FA001-AC4F-418D-AE19-62706E023703}">
                    <ahyp:hlinkClr val="tx"/>
                  </a:ext>
                </a:extLst>
              </a:hlinkClick>
            </a:endParaRPr>
          </a:p>
          <a:p>
            <a:pPr indent="0" lvl="0" marL="101600" rtl="0" algn="l">
              <a:lnSpc>
                <a:spcPct val="115000"/>
              </a:lnSpc>
              <a:spcBef>
                <a:spcPts val="0"/>
              </a:spcBef>
              <a:spcAft>
                <a:spcPts val="0"/>
              </a:spcAft>
              <a:buNone/>
            </a:pPr>
            <a:r>
              <a:t/>
            </a:r>
            <a:endParaRPr sz="1050">
              <a:solidFill>
                <a:srgbClr val="565656"/>
              </a:solidFill>
              <a:highlight>
                <a:srgbClr val="FFFFFF"/>
              </a:high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Fun Thank You GIF by Carawrrr - Find &amp; Share on GIPHY" id="227" name="Google Shape;227;p43"/>
          <p:cNvPicPr preferRelativeResize="0"/>
          <p:nvPr/>
        </p:nvPicPr>
        <p:blipFill>
          <a:blip r:embed="rId3">
            <a:alphaModFix/>
          </a:blip>
          <a:stretch>
            <a:fillRect/>
          </a:stretch>
        </p:blipFill>
        <p:spPr>
          <a:xfrm>
            <a:off x="0" y="14338"/>
            <a:ext cx="9144000" cy="51148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12" name="Shape 112"/>
        <p:cNvGrpSpPr/>
        <p:nvPr/>
      </p:nvGrpSpPr>
      <p:grpSpPr>
        <a:xfrm>
          <a:off x="0" y="0"/>
          <a:ext cx="0" cy="0"/>
          <a:chOff x="0" y="0"/>
          <a:chExt cx="0" cy="0"/>
        </a:xfrm>
      </p:grpSpPr>
      <p:sp>
        <p:nvSpPr>
          <p:cNvPr id="113" name="Google Shape;113;p26"/>
          <p:cNvSpPr txBox="1"/>
          <p:nvPr/>
        </p:nvSpPr>
        <p:spPr>
          <a:xfrm>
            <a:off x="602250" y="221900"/>
            <a:ext cx="793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800">
                <a:latin typeface="Indie Flower"/>
                <a:ea typeface="Indie Flower"/>
                <a:cs typeface="Indie Flower"/>
                <a:sym typeface="Indie Flower"/>
              </a:rPr>
              <a:t>Prayer Stars⭐</a:t>
            </a:r>
            <a:endParaRPr sz="4800">
              <a:latin typeface="Indie Flower"/>
              <a:ea typeface="Indie Flower"/>
              <a:cs typeface="Indie Flower"/>
              <a:sym typeface="Indie Flower"/>
            </a:endParaRPr>
          </a:p>
        </p:txBody>
      </p:sp>
      <p:graphicFrame>
        <p:nvGraphicFramePr>
          <p:cNvPr id="114" name="Google Shape;114;p26"/>
          <p:cNvGraphicFramePr/>
          <p:nvPr/>
        </p:nvGraphicFramePr>
        <p:xfrm>
          <a:off x="632750" y="1449450"/>
          <a:ext cx="3000000" cy="3000000"/>
        </p:xfrm>
        <a:graphic>
          <a:graphicData uri="http://schemas.openxmlformats.org/drawingml/2006/table">
            <a:tbl>
              <a:tblPr>
                <a:noFill/>
                <a:tableStyleId>{D3BBA16C-2923-4149-B827-27263754C0ED}</a:tableStyleId>
              </a:tblPr>
              <a:tblGrid>
                <a:gridCol w="1663025"/>
                <a:gridCol w="6147125"/>
              </a:tblGrid>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Cassedy</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None/>
                      </a:pPr>
                      <a:r>
                        <a:rPr lang="en" sz="2200">
                          <a:solidFill>
                            <a:schemeClr val="dk1"/>
                          </a:solidFill>
                        </a:rPr>
                        <a:t>⭐️⭐️⭐️⭐️</a:t>
                      </a:r>
                      <a:endParaRPr sz="2600"/>
                    </a:p>
                  </a:txBody>
                  <a:tcPr marT="91425" marB="91425" marR="91425" marL="91425"/>
                </a:tc>
              </a:tr>
              <a:tr h="512725">
                <a:tc>
                  <a:txBody>
                    <a:bodyPr/>
                    <a:lstStyle/>
                    <a:p>
                      <a:pPr indent="0" lvl="0" marL="0" rtl="0" algn="l">
                        <a:spcBef>
                          <a:spcPts val="0"/>
                        </a:spcBef>
                        <a:spcAft>
                          <a:spcPts val="0"/>
                        </a:spcAft>
                        <a:buNone/>
                      </a:pPr>
                      <a:r>
                        <a:rPr lang="en" sz="2200">
                          <a:latin typeface="Indie Flower"/>
                          <a:ea typeface="Indie Flower"/>
                          <a:cs typeface="Indie Flower"/>
                          <a:sym typeface="Indie Flower"/>
                        </a:rPr>
                        <a:t>Milan</a:t>
                      </a:r>
                      <a:endParaRPr sz="22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r>
                        <a:rPr lang="en" sz="2200">
                          <a:solidFill>
                            <a:schemeClr val="dk1"/>
                          </a:solidFill>
                        </a:rPr>
                        <a:t>⭐️</a:t>
                      </a:r>
                      <a:endParaRPr/>
                    </a:p>
                  </a:txBody>
                  <a:tcPr marT="91425" marB="91425" marR="91425" marL="91425"/>
                </a:tc>
              </a:tr>
              <a:tr h="512725">
                <a:tc>
                  <a:txBody>
                    <a:bodyPr/>
                    <a:lstStyle/>
                    <a:p>
                      <a:pPr indent="0" lvl="0" marL="0" rtl="0" algn="l">
                        <a:spcBef>
                          <a:spcPts val="0"/>
                        </a:spcBef>
                        <a:spcAft>
                          <a:spcPts val="0"/>
                        </a:spcAft>
                        <a:buNone/>
                      </a:pPr>
                      <a:r>
                        <a:rPr lang="en" sz="2100">
                          <a:latin typeface="Indie Flower"/>
                          <a:ea typeface="Indie Flower"/>
                          <a:cs typeface="Indie Flower"/>
                          <a:sym typeface="Indie Flower"/>
                        </a:rPr>
                        <a:t>Devin</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Kim</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Cora</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Hudson</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r>
                        <a:rPr lang="en" sz="2200">
                          <a:solidFill>
                            <a:schemeClr val="dk1"/>
                          </a:solidFill>
                        </a:rPr>
                        <a:t>⭐️</a:t>
                      </a:r>
                      <a:endParaRPr sz="2200">
                        <a:solidFill>
                          <a:schemeClr val="dk1"/>
                        </a:solidFill>
                      </a:endParaRPr>
                    </a:p>
                  </a:txBody>
                  <a:tcPr marT="91425" marB="91425" marR="91425" marL="91425"/>
                </a:tc>
              </a:tr>
              <a:tr h="493050">
                <a:tc>
                  <a:txBody>
                    <a:bodyPr/>
                    <a:lstStyle/>
                    <a:p>
                      <a:pPr indent="0" lvl="0" marL="0" rtl="0" algn="l">
                        <a:spcBef>
                          <a:spcPts val="0"/>
                        </a:spcBef>
                        <a:spcAft>
                          <a:spcPts val="0"/>
                        </a:spcAft>
                        <a:buNone/>
                      </a:pPr>
                      <a:r>
                        <a:rPr lang="en" sz="2100">
                          <a:latin typeface="Indie Flower"/>
                          <a:ea typeface="Indie Flower"/>
                          <a:cs typeface="Indie Flower"/>
                          <a:sym typeface="Indie Flower"/>
                        </a:rPr>
                        <a:t>Dev</a:t>
                      </a:r>
                      <a:endParaRPr sz="2100">
                        <a:latin typeface="Indie Flower"/>
                        <a:ea typeface="Indie Flower"/>
                        <a:cs typeface="Indie Flower"/>
                        <a:sym typeface="Indie Flower"/>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 sz="2200">
                          <a:solidFill>
                            <a:schemeClr val="dk1"/>
                          </a:solidFill>
                        </a:rPr>
                        <a:t>⭐️</a:t>
                      </a:r>
                      <a:endParaRPr/>
                    </a:p>
                  </a:txBody>
                  <a:tcPr marT="91425" marB="91425" marR="91425" marL="91425"/>
                </a:tc>
              </a:tr>
            </a:tbl>
          </a:graphicData>
        </a:graphic>
      </p:graphicFrame>
      <p:pic>
        <p:nvPicPr>
          <p:cNvPr id="115" name="Google Shape;115;p26"/>
          <p:cNvPicPr preferRelativeResize="0"/>
          <p:nvPr/>
        </p:nvPicPr>
        <p:blipFill>
          <a:blip r:embed="rId3">
            <a:alphaModFix/>
          </a:blip>
          <a:stretch>
            <a:fillRect/>
          </a:stretch>
        </p:blipFill>
        <p:spPr>
          <a:xfrm>
            <a:off x="1049650" y="48900"/>
            <a:ext cx="1400550" cy="1400550"/>
          </a:xfrm>
          <a:prstGeom prst="rect">
            <a:avLst/>
          </a:prstGeom>
          <a:noFill/>
          <a:ln>
            <a:noFill/>
          </a:ln>
        </p:spPr>
      </p:pic>
      <p:pic>
        <p:nvPicPr>
          <p:cNvPr id="116" name="Google Shape;116;p26"/>
          <p:cNvPicPr preferRelativeResize="0"/>
          <p:nvPr/>
        </p:nvPicPr>
        <p:blipFill>
          <a:blip r:embed="rId4">
            <a:alphaModFix/>
          </a:blip>
          <a:stretch>
            <a:fillRect/>
          </a:stretch>
        </p:blipFill>
        <p:spPr>
          <a:xfrm flipH="1">
            <a:off x="6623450" y="25875"/>
            <a:ext cx="1277900" cy="1446600"/>
          </a:xfrm>
          <a:prstGeom prst="rect">
            <a:avLst/>
          </a:prstGeom>
          <a:noFill/>
          <a:ln>
            <a:noFill/>
          </a:ln>
        </p:spPr>
      </p:pic>
      <p:sp>
        <p:nvSpPr>
          <p:cNvPr id="117" name="Google Shape;117;p26"/>
          <p:cNvSpPr txBox="1"/>
          <p:nvPr/>
        </p:nvSpPr>
        <p:spPr>
          <a:xfrm>
            <a:off x="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8" name="Google Shape;118;p26"/>
          <p:cNvSpPr txBox="1"/>
          <p:nvPr/>
        </p:nvSpPr>
        <p:spPr>
          <a:xfrm>
            <a:off x="8631050" y="48900"/>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19" name="Google Shape;119;p26"/>
          <p:cNvSpPr txBox="1"/>
          <p:nvPr/>
        </p:nvSpPr>
        <p:spPr>
          <a:xfrm>
            <a:off x="49850" y="4568075"/>
            <a:ext cx="480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
        <p:nvSpPr>
          <p:cNvPr id="120" name="Google Shape;120;p26"/>
          <p:cNvSpPr txBox="1"/>
          <p:nvPr/>
        </p:nvSpPr>
        <p:spPr>
          <a:xfrm>
            <a:off x="8545500" y="4568075"/>
            <a:ext cx="4185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chemeClr val="dk1"/>
                </a:solidFill>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24" name="Shape 124"/>
        <p:cNvGrpSpPr/>
        <p:nvPr/>
      </p:nvGrpSpPr>
      <p:grpSpPr>
        <a:xfrm>
          <a:off x="0" y="0"/>
          <a:ext cx="0" cy="0"/>
          <a:chOff x="0" y="0"/>
          <a:chExt cx="0" cy="0"/>
        </a:xfrm>
      </p:grpSpPr>
      <p:pic>
        <p:nvPicPr>
          <p:cNvPr id="125" name="Google Shape;125;p27"/>
          <p:cNvPicPr preferRelativeResize="0"/>
          <p:nvPr/>
        </p:nvPicPr>
        <p:blipFill rotWithShape="1">
          <a:blip r:embed="rId3">
            <a:alphaModFix/>
          </a:blip>
          <a:srcRect b="0" l="0" r="14332" t="0"/>
          <a:stretch/>
        </p:blipFill>
        <p:spPr>
          <a:xfrm>
            <a:off x="286650" y="394250"/>
            <a:ext cx="5453426" cy="4355000"/>
          </a:xfrm>
          <a:prstGeom prst="rect">
            <a:avLst/>
          </a:prstGeom>
          <a:noFill/>
          <a:ln cap="flat" cmpd="sng" w="38100">
            <a:solidFill>
              <a:srgbClr val="660000"/>
            </a:solidFill>
            <a:prstDash val="solid"/>
            <a:round/>
            <a:headEnd len="sm" w="sm" type="none"/>
            <a:tailEnd len="sm" w="sm" type="none"/>
          </a:ln>
        </p:spPr>
      </p:pic>
      <p:sp>
        <p:nvSpPr>
          <p:cNvPr id="126" name="Google Shape;126;p27"/>
          <p:cNvSpPr/>
          <p:nvPr/>
        </p:nvSpPr>
        <p:spPr>
          <a:xfrm>
            <a:off x="6076912" y="1381700"/>
            <a:ext cx="2737448" cy="121924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60000"/>
                </a:solidFill>
                <a:latin typeface="Arial"/>
              </a:rPr>
              <a:t>Opening</a:t>
            </a:r>
          </a:p>
        </p:txBody>
      </p:sp>
      <p:sp>
        <p:nvSpPr>
          <p:cNvPr id="127" name="Google Shape;127;p27"/>
          <p:cNvSpPr/>
          <p:nvPr/>
        </p:nvSpPr>
        <p:spPr>
          <a:xfrm>
            <a:off x="6252451" y="2715075"/>
            <a:ext cx="2486678" cy="12188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60000"/>
                </a:solidFill>
                <a:latin typeface="Arial"/>
              </a:rPr>
              <a:t>Prayers</a:t>
            </a:r>
          </a:p>
        </p:txBody>
      </p:sp>
      <p:sp>
        <p:nvSpPr>
          <p:cNvPr id="128" name="Google Shape;128;p27"/>
          <p:cNvSpPr txBox="1"/>
          <p:nvPr/>
        </p:nvSpPr>
        <p:spPr>
          <a:xfrm>
            <a:off x="250775" y="92625"/>
            <a:ext cx="297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4">
                  <a:extLst>
                    <a:ext uri="{A12FA001-AC4F-418D-AE19-62706E023703}">
                      <ahyp:hlinkClr val="tx"/>
                    </a:ext>
                  </a:extLst>
                </a:hlinkClick>
              </a:rPr>
              <a:t>https://www.youtube.com/watch?v=NJ-VfqK1fS4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32" name="Shape 132"/>
        <p:cNvGrpSpPr/>
        <p:nvPr/>
      </p:nvGrpSpPr>
      <p:grpSpPr>
        <a:xfrm>
          <a:off x="0" y="0"/>
          <a:ext cx="0" cy="0"/>
          <a:chOff x="0" y="0"/>
          <a:chExt cx="0" cy="0"/>
        </a:xfrm>
      </p:grpSpPr>
      <p:sp>
        <p:nvSpPr>
          <p:cNvPr id="133" name="Google Shape;133;p28"/>
          <p:cNvSpPr/>
          <p:nvPr/>
        </p:nvSpPr>
        <p:spPr>
          <a:xfrm>
            <a:off x="6263200" y="1209700"/>
            <a:ext cx="2592904" cy="121980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60000"/>
                </a:solidFill>
                <a:latin typeface="Arial"/>
              </a:rPr>
              <a:t>Importance</a:t>
            </a:r>
          </a:p>
        </p:txBody>
      </p:sp>
      <p:sp>
        <p:nvSpPr>
          <p:cNvPr id="134" name="Google Shape;134;p28"/>
          <p:cNvSpPr/>
          <p:nvPr/>
        </p:nvSpPr>
        <p:spPr>
          <a:xfrm>
            <a:off x="6496225" y="2615625"/>
            <a:ext cx="2126850" cy="10104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60000"/>
                </a:solidFill>
                <a:latin typeface="Arial"/>
              </a:rPr>
              <a:t>of Justice</a:t>
            </a:r>
          </a:p>
        </p:txBody>
      </p:sp>
      <p:pic>
        <p:nvPicPr>
          <p:cNvPr id="135" name="Google Shape;135;p28"/>
          <p:cNvPicPr preferRelativeResize="0"/>
          <p:nvPr/>
        </p:nvPicPr>
        <p:blipFill>
          <a:blip r:embed="rId3">
            <a:alphaModFix/>
          </a:blip>
          <a:stretch>
            <a:fillRect/>
          </a:stretch>
        </p:blipFill>
        <p:spPr>
          <a:xfrm>
            <a:off x="308150" y="583150"/>
            <a:ext cx="5609199" cy="3977199"/>
          </a:xfrm>
          <a:prstGeom prst="rect">
            <a:avLst/>
          </a:prstGeom>
          <a:noFill/>
          <a:ln cap="flat" cmpd="sng" w="38100">
            <a:solidFill>
              <a:srgbClr val="660000"/>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C232"/>
        </a:solidFill>
      </p:bgPr>
    </p:bg>
    <p:spTree>
      <p:nvGrpSpPr>
        <p:cNvPr id="139" name="Shape 139"/>
        <p:cNvGrpSpPr/>
        <p:nvPr/>
      </p:nvGrpSpPr>
      <p:grpSpPr>
        <a:xfrm>
          <a:off x="0" y="0"/>
          <a:ext cx="0" cy="0"/>
          <a:chOff x="0" y="0"/>
          <a:chExt cx="0" cy="0"/>
        </a:xfrm>
      </p:grpSpPr>
      <p:sp>
        <p:nvSpPr>
          <p:cNvPr id="140" name="Google Shape;140;p29"/>
          <p:cNvSpPr txBox="1"/>
          <p:nvPr/>
        </p:nvSpPr>
        <p:spPr>
          <a:xfrm>
            <a:off x="258000" y="93175"/>
            <a:ext cx="552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1" name="Google Shape;141;p29"/>
          <p:cNvSpPr txBox="1"/>
          <p:nvPr/>
        </p:nvSpPr>
        <p:spPr>
          <a:xfrm>
            <a:off x="347500" y="394150"/>
            <a:ext cx="8448900" cy="461700"/>
          </a:xfrm>
          <a:prstGeom prst="rect">
            <a:avLst/>
          </a:prstGeom>
          <a:noFill/>
          <a:ln cap="flat" cmpd="sng" w="28575">
            <a:solidFill>
              <a:srgbClr val="66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rgbClr val="2D2D2D"/>
                </a:solidFill>
                <a:latin typeface="Times New Roman"/>
                <a:ea typeface="Times New Roman"/>
                <a:cs typeface="Times New Roman"/>
                <a:sym typeface="Times New Roman"/>
              </a:rPr>
              <a:t>              </a:t>
            </a:r>
            <a:r>
              <a:rPr b="1" lang="en" sz="1800">
                <a:solidFill>
                  <a:srgbClr val="2D2D2D"/>
                </a:solidFill>
                <a:latin typeface="Times New Roman"/>
                <a:ea typeface="Times New Roman"/>
                <a:cs typeface="Times New Roman"/>
                <a:sym typeface="Times New Roman"/>
              </a:rPr>
              <a:t>The purpose of justice is the appearance of unity among men.</a:t>
            </a:r>
            <a:r>
              <a:rPr b="1" lang="en" sz="1500">
                <a:solidFill>
                  <a:srgbClr val="2D2D2D"/>
                </a:solidFill>
                <a:latin typeface="Times New Roman"/>
                <a:ea typeface="Times New Roman"/>
                <a:cs typeface="Times New Roman"/>
                <a:sym typeface="Times New Roman"/>
              </a:rPr>
              <a:t> – </a:t>
            </a:r>
            <a:r>
              <a:rPr b="1" lang="en" sz="1500" u="sng">
                <a:solidFill>
                  <a:schemeClr val="hlink"/>
                </a:solidFill>
                <a:latin typeface="Times New Roman"/>
                <a:ea typeface="Times New Roman"/>
                <a:cs typeface="Times New Roman"/>
                <a:sym typeface="Times New Roman"/>
                <a:hlinkClick r:id="rId3"/>
              </a:rPr>
              <a:t>Baha’u’llah</a:t>
            </a:r>
            <a:r>
              <a:rPr b="1" lang="en" sz="1500">
                <a:solidFill>
                  <a:srgbClr val="2D2D2D"/>
                </a:solidFill>
                <a:latin typeface="Times New Roman"/>
                <a:ea typeface="Times New Roman"/>
                <a:cs typeface="Times New Roman"/>
                <a:sym typeface="Times New Roman"/>
              </a:rPr>
              <a:t> </a:t>
            </a:r>
            <a:endParaRPr/>
          </a:p>
        </p:txBody>
      </p:sp>
      <p:pic>
        <p:nvPicPr>
          <p:cNvPr id="142" name="Google Shape;142;p29"/>
          <p:cNvPicPr preferRelativeResize="0"/>
          <p:nvPr/>
        </p:nvPicPr>
        <p:blipFill>
          <a:blip r:embed="rId4">
            <a:alphaModFix/>
          </a:blip>
          <a:stretch>
            <a:fillRect/>
          </a:stretch>
        </p:blipFill>
        <p:spPr>
          <a:xfrm>
            <a:off x="347507" y="1036775"/>
            <a:ext cx="8448986" cy="3567350"/>
          </a:xfrm>
          <a:prstGeom prst="rect">
            <a:avLst/>
          </a:prstGeom>
          <a:noFill/>
          <a:ln cap="flat" cmpd="sng" w="28575">
            <a:solidFill>
              <a:srgbClr val="660000"/>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74EA7"/>
        </a:solidFill>
      </p:bgPr>
    </p:bg>
    <p:spTree>
      <p:nvGrpSpPr>
        <p:cNvPr id="146" name="Shape 146"/>
        <p:cNvGrpSpPr/>
        <p:nvPr/>
      </p:nvGrpSpPr>
      <p:grpSpPr>
        <a:xfrm>
          <a:off x="0" y="0"/>
          <a:ext cx="0" cy="0"/>
          <a:chOff x="0" y="0"/>
          <a:chExt cx="0" cy="0"/>
        </a:xfrm>
      </p:grpSpPr>
      <p:pic>
        <p:nvPicPr>
          <p:cNvPr id="147" name="Google Shape;147;p30"/>
          <p:cNvPicPr preferRelativeResize="0"/>
          <p:nvPr/>
        </p:nvPicPr>
        <p:blipFill>
          <a:blip r:embed="rId3">
            <a:alphaModFix/>
          </a:blip>
          <a:stretch>
            <a:fillRect/>
          </a:stretch>
        </p:blipFill>
        <p:spPr>
          <a:xfrm>
            <a:off x="722838" y="260675"/>
            <a:ext cx="7698325" cy="4622150"/>
          </a:xfrm>
          <a:prstGeom prst="rect">
            <a:avLst/>
          </a:prstGeom>
          <a:noFill/>
          <a:ln cap="flat" cmpd="sng" w="38100">
            <a:solidFill>
              <a:srgbClr val="FFFFFF"/>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31"/>
          <p:cNvPicPr preferRelativeResize="0"/>
          <p:nvPr/>
        </p:nvPicPr>
        <p:blipFill>
          <a:blip r:embed="rId3">
            <a:alphaModFix/>
          </a:blip>
          <a:stretch>
            <a:fillRect/>
          </a:stretch>
        </p:blipFill>
        <p:spPr>
          <a:xfrm>
            <a:off x="152400" y="152400"/>
            <a:ext cx="4602950" cy="2871725"/>
          </a:xfrm>
          <a:prstGeom prst="rect">
            <a:avLst/>
          </a:prstGeom>
          <a:noFill/>
          <a:ln cap="flat" cmpd="sng" w="28575">
            <a:solidFill>
              <a:srgbClr val="660000"/>
            </a:solidFill>
            <a:prstDash val="solid"/>
            <a:round/>
            <a:headEnd len="sm" w="sm" type="none"/>
            <a:tailEnd len="sm" w="sm" type="none"/>
          </a:ln>
        </p:spPr>
      </p:pic>
      <p:pic>
        <p:nvPicPr>
          <p:cNvPr id="153" name="Google Shape;153;p31"/>
          <p:cNvPicPr preferRelativeResize="0"/>
          <p:nvPr/>
        </p:nvPicPr>
        <p:blipFill rotWithShape="1">
          <a:blip r:embed="rId4">
            <a:alphaModFix/>
          </a:blip>
          <a:srcRect b="16074" l="0" r="0" t="14098"/>
          <a:stretch/>
        </p:blipFill>
        <p:spPr>
          <a:xfrm>
            <a:off x="152400" y="3116675"/>
            <a:ext cx="4602949" cy="1935450"/>
          </a:xfrm>
          <a:prstGeom prst="rect">
            <a:avLst/>
          </a:prstGeom>
          <a:noFill/>
          <a:ln cap="flat" cmpd="sng" w="28575">
            <a:solidFill>
              <a:srgbClr val="660000"/>
            </a:solidFill>
            <a:prstDash val="solid"/>
            <a:round/>
            <a:headEnd len="sm" w="sm" type="none"/>
            <a:tailEnd len="sm" w="sm" type="none"/>
          </a:ln>
        </p:spPr>
      </p:pic>
      <p:pic>
        <p:nvPicPr>
          <p:cNvPr id="154" name="Google Shape;154;p31"/>
          <p:cNvPicPr preferRelativeResize="0"/>
          <p:nvPr/>
        </p:nvPicPr>
        <p:blipFill>
          <a:blip r:embed="rId5">
            <a:alphaModFix/>
          </a:blip>
          <a:stretch>
            <a:fillRect/>
          </a:stretch>
        </p:blipFill>
        <p:spPr>
          <a:xfrm>
            <a:off x="4848325" y="2372000"/>
            <a:ext cx="4188176" cy="2680125"/>
          </a:xfrm>
          <a:prstGeom prst="rect">
            <a:avLst/>
          </a:prstGeom>
          <a:noFill/>
          <a:ln cap="flat" cmpd="sng" w="28575">
            <a:solidFill>
              <a:srgbClr val="660000"/>
            </a:solidFill>
            <a:prstDash val="solid"/>
            <a:round/>
            <a:headEnd len="sm" w="sm" type="none"/>
            <a:tailEnd len="sm" w="sm" type="none"/>
          </a:ln>
        </p:spPr>
      </p:pic>
      <p:pic>
        <p:nvPicPr>
          <p:cNvPr id="155" name="Google Shape;155;p31"/>
          <p:cNvPicPr preferRelativeResize="0"/>
          <p:nvPr/>
        </p:nvPicPr>
        <p:blipFill rotWithShape="1">
          <a:blip r:embed="rId6">
            <a:alphaModFix/>
          </a:blip>
          <a:srcRect b="0" l="0" r="0" t="33831"/>
          <a:stretch/>
        </p:blipFill>
        <p:spPr>
          <a:xfrm>
            <a:off x="4848325" y="152400"/>
            <a:ext cx="4188176" cy="2133599"/>
          </a:xfrm>
          <a:prstGeom prst="rect">
            <a:avLst/>
          </a:prstGeom>
          <a:noFill/>
          <a:ln cap="flat" cmpd="sng" w="28575">
            <a:solidFill>
              <a:srgbClr val="660000"/>
            </a:solidFill>
            <a:prstDash val="solid"/>
            <a:round/>
            <a:headEnd len="sm" w="sm" type="none"/>
            <a:tailEnd len="sm" w="sm" type="none"/>
          </a:ln>
        </p:spPr>
      </p:pic>
      <p:sp>
        <p:nvSpPr>
          <p:cNvPr id="156" name="Google Shape;156;p31"/>
          <p:cNvSpPr txBox="1"/>
          <p:nvPr/>
        </p:nvSpPr>
        <p:spPr>
          <a:xfrm>
            <a:off x="6248875" y="28675"/>
            <a:ext cx="1920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7" name="Google Shape;157;p31"/>
          <p:cNvSpPr txBox="1"/>
          <p:nvPr/>
        </p:nvSpPr>
        <p:spPr>
          <a:xfrm>
            <a:off x="5517925" y="1698375"/>
            <a:ext cx="1497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61" name="Shape 161"/>
        <p:cNvGrpSpPr/>
        <p:nvPr/>
      </p:nvGrpSpPr>
      <p:grpSpPr>
        <a:xfrm>
          <a:off x="0" y="0"/>
          <a:ext cx="0" cy="0"/>
          <a:chOff x="0" y="0"/>
          <a:chExt cx="0" cy="0"/>
        </a:xfrm>
      </p:grpSpPr>
      <p:pic>
        <p:nvPicPr>
          <p:cNvPr id="162" name="Google Shape;162;p32"/>
          <p:cNvPicPr preferRelativeResize="0"/>
          <p:nvPr/>
        </p:nvPicPr>
        <p:blipFill>
          <a:blip r:embed="rId3">
            <a:alphaModFix/>
          </a:blip>
          <a:stretch>
            <a:fillRect/>
          </a:stretch>
        </p:blipFill>
        <p:spPr>
          <a:xfrm>
            <a:off x="435925" y="2659825"/>
            <a:ext cx="3979649" cy="2392300"/>
          </a:xfrm>
          <a:prstGeom prst="rect">
            <a:avLst/>
          </a:prstGeom>
          <a:noFill/>
          <a:ln cap="flat" cmpd="sng" w="28575">
            <a:solidFill>
              <a:srgbClr val="660000"/>
            </a:solidFill>
            <a:prstDash val="solid"/>
            <a:round/>
            <a:headEnd len="sm" w="sm" type="none"/>
            <a:tailEnd len="sm" w="sm" type="none"/>
          </a:ln>
        </p:spPr>
      </p:pic>
      <p:pic>
        <p:nvPicPr>
          <p:cNvPr id="163" name="Google Shape;163;p32"/>
          <p:cNvPicPr preferRelativeResize="0"/>
          <p:nvPr/>
        </p:nvPicPr>
        <p:blipFill rotWithShape="1">
          <a:blip r:embed="rId4">
            <a:alphaModFix/>
          </a:blip>
          <a:srcRect b="0" l="8349" r="0" t="11660"/>
          <a:stretch/>
        </p:blipFill>
        <p:spPr>
          <a:xfrm>
            <a:off x="4951100" y="2659825"/>
            <a:ext cx="3764726" cy="2392300"/>
          </a:xfrm>
          <a:prstGeom prst="rect">
            <a:avLst/>
          </a:prstGeom>
          <a:noFill/>
          <a:ln cap="flat" cmpd="sng" w="28575">
            <a:solidFill>
              <a:srgbClr val="660000"/>
            </a:solidFill>
            <a:prstDash val="solid"/>
            <a:round/>
            <a:headEnd len="sm" w="sm" type="none"/>
            <a:tailEnd len="sm" w="sm" type="none"/>
          </a:ln>
        </p:spPr>
      </p:pic>
      <p:pic>
        <p:nvPicPr>
          <p:cNvPr id="164" name="Google Shape;164;p32"/>
          <p:cNvPicPr preferRelativeResize="0"/>
          <p:nvPr/>
        </p:nvPicPr>
        <p:blipFill>
          <a:blip r:embed="rId5">
            <a:alphaModFix/>
          </a:blip>
          <a:stretch>
            <a:fillRect/>
          </a:stretch>
        </p:blipFill>
        <p:spPr>
          <a:xfrm>
            <a:off x="429975" y="86000"/>
            <a:ext cx="3991551" cy="2485750"/>
          </a:xfrm>
          <a:prstGeom prst="rect">
            <a:avLst/>
          </a:prstGeom>
          <a:noFill/>
          <a:ln cap="flat" cmpd="sng" w="28575">
            <a:solidFill>
              <a:srgbClr val="660000"/>
            </a:solidFill>
            <a:prstDash val="solid"/>
            <a:round/>
            <a:headEnd len="sm" w="sm" type="none"/>
            <a:tailEnd len="sm" w="sm" type="none"/>
          </a:ln>
        </p:spPr>
      </p:pic>
      <p:pic>
        <p:nvPicPr>
          <p:cNvPr id="165" name="Google Shape;165;p32"/>
          <p:cNvPicPr preferRelativeResize="0"/>
          <p:nvPr/>
        </p:nvPicPr>
        <p:blipFill rotWithShape="1">
          <a:blip r:embed="rId6">
            <a:alphaModFix/>
          </a:blip>
          <a:srcRect b="0" l="49515" r="0" t="0"/>
          <a:stretch/>
        </p:blipFill>
        <p:spPr>
          <a:xfrm>
            <a:off x="4951100" y="86000"/>
            <a:ext cx="3764725" cy="2485750"/>
          </a:xfrm>
          <a:prstGeom prst="rect">
            <a:avLst/>
          </a:prstGeom>
          <a:noFill/>
          <a:ln cap="flat" cmpd="sng" w="28575">
            <a:solidFill>
              <a:srgbClr val="660000"/>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33"/>
          <p:cNvSpPr txBox="1"/>
          <p:nvPr/>
        </p:nvSpPr>
        <p:spPr>
          <a:xfrm>
            <a:off x="5732925" y="465800"/>
            <a:ext cx="3274800" cy="1391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a:solidFill>
                  <a:srgbClr val="FFFFFF"/>
                </a:solidFill>
              </a:rPr>
              <a:t>O Ye Rich Ones On Earth! </a:t>
            </a:r>
            <a:endParaRPr b="1">
              <a:solidFill>
                <a:srgbClr val="FFFFFF"/>
              </a:solidFill>
            </a:endParaRPr>
          </a:p>
          <a:p>
            <a:pPr indent="0" lvl="0" marL="0" rtl="0" algn="ctr">
              <a:lnSpc>
                <a:spcPct val="115000"/>
              </a:lnSpc>
              <a:spcBef>
                <a:spcPts val="0"/>
              </a:spcBef>
              <a:spcAft>
                <a:spcPts val="0"/>
              </a:spcAft>
              <a:buClr>
                <a:schemeClr val="dk1"/>
              </a:buClr>
              <a:buSzPts val="1100"/>
              <a:buFont typeface="Arial"/>
              <a:buNone/>
            </a:pPr>
            <a:r>
              <a:rPr b="1" lang="en">
                <a:solidFill>
                  <a:srgbClr val="FFFFFF"/>
                </a:solidFill>
              </a:rPr>
              <a:t>The poor in your midst are My trust; </a:t>
            </a:r>
            <a:endParaRPr b="1">
              <a:solidFill>
                <a:srgbClr val="FFFFFF"/>
              </a:solidFill>
            </a:endParaRPr>
          </a:p>
          <a:p>
            <a:pPr indent="0" lvl="0" marL="0" rtl="0" algn="ctr">
              <a:lnSpc>
                <a:spcPct val="115000"/>
              </a:lnSpc>
              <a:spcBef>
                <a:spcPts val="0"/>
              </a:spcBef>
              <a:spcAft>
                <a:spcPts val="0"/>
              </a:spcAft>
              <a:buClr>
                <a:schemeClr val="dk1"/>
              </a:buClr>
              <a:buSzPts val="1100"/>
              <a:buFont typeface="Arial"/>
              <a:buNone/>
            </a:pPr>
            <a:r>
              <a:rPr b="1" lang="en">
                <a:solidFill>
                  <a:srgbClr val="FFFFFF"/>
                </a:solidFill>
              </a:rPr>
              <a:t> guard ye My trust, and be not intent </a:t>
            </a:r>
            <a:endParaRPr b="1">
              <a:solidFill>
                <a:srgbClr val="FFFFFF"/>
              </a:solidFill>
            </a:endParaRPr>
          </a:p>
          <a:p>
            <a:pPr indent="0" lvl="0" marL="0" rtl="0" algn="ctr">
              <a:lnSpc>
                <a:spcPct val="115000"/>
              </a:lnSpc>
              <a:spcBef>
                <a:spcPts val="0"/>
              </a:spcBef>
              <a:spcAft>
                <a:spcPts val="0"/>
              </a:spcAft>
              <a:buClr>
                <a:schemeClr val="dk1"/>
              </a:buClr>
              <a:buSzPts val="1100"/>
              <a:buFont typeface="Arial"/>
              <a:buNone/>
            </a:pPr>
            <a:r>
              <a:rPr b="1" lang="en">
                <a:solidFill>
                  <a:srgbClr val="FFFFFF"/>
                </a:solidFill>
              </a:rPr>
              <a:t> only on your own ease. </a:t>
            </a:r>
            <a:endParaRPr b="1">
              <a:solidFill>
                <a:srgbClr val="FFFFFF"/>
              </a:solidFill>
            </a:endParaRPr>
          </a:p>
          <a:p>
            <a:pPr indent="0" lvl="0" marL="0" rtl="0" algn="ctr">
              <a:lnSpc>
                <a:spcPct val="115000"/>
              </a:lnSpc>
              <a:spcBef>
                <a:spcPts val="0"/>
              </a:spcBef>
              <a:spcAft>
                <a:spcPts val="0"/>
              </a:spcAft>
              <a:buClr>
                <a:schemeClr val="dk1"/>
              </a:buClr>
              <a:buSzPts val="1100"/>
              <a:buFont typeface="Arial"/>
              <a:buNone/>
            </a:pPr>
            <a:r>
              <a:rPr i="1" lang="en">
                <a:solidFill>
                  <a:srgbClr val="FFFFFF"/>
                </a:solidFill>
              </a:rPr>
              <a:t>Baha’u’llah</a:t>
            </a:r>
            <a:endParaRPr i="1">
              <a:solidFill>
                <a:srgbClr val="FFFFF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