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71" r:id="rId3"/>
    <p:sldId id="258" r:id="rId4"/>
    <p:sldId id="262" r:id="rId5"/>
    <p:sldId id="326" r:id="rId6"/>
    <p:sldId id="384" r:id="rId7"/>
    <p:sldId id="385" r:id="rId8"/>
    <p:sldId id="387" r:id="rId9"/>
    <p:sldId id="319" r:id="rId10"/>
    <p:sldId id="375" r:id="rId11"/>
    <p:sldId id="388" r:id="rId12"/>
    <p:sldId id="367" r:id="rId13"/>
    <p:sldId id="386" r:id="rId14"/>
    <p:sldId id="286" r:id="rId15"/>
    <p:sldId id="383" r:id="rId16"/>
    <p:sldId id="287"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70" d="100"/>
          <a:sy n="70" d="100"/>
        </p:scale>
        <p:origin x="1470" y="5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2/5/2019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2/5/2019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2/5/2019</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2/5/2019</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2/5/2019</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2/5/2019</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2/5/2019</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HjO2uYanHS0"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811" y="324852"/>
            <a:ext cx="6610936" cy="2017295"/>
          </a:xfrm>
        </p:spPr>
        <p:txBody>
          <a:bodyPr/>
          <a:lstStyle/>
          <a:p>
            <a:r>
              <a:rPr lang="en-US" sz="7200" dirty="0" smtClean="0"/>
              <a:t>Welcome!</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33" y="224589"/>
            <a:ext cx="10058402" cy="625642"/>
          </a:xfrm>
        </p:spPr>
        <p:txBody>
          <a:bodyPr/>
          <a:lstStyle/>
          <a:p>
            <a:r>
              <a:rPr lang="en-US" dirty="0" smtClean="0"/>
              <a:t>Song</a:t>
            </a:r>
            <a:endParaRPr lang="en-US" dirty="0"/>
          </a:p>
        </p:txBody>
      </p:sp>
      <p:pic>
        <p:nvPicPr>
          <p:cNvPr id="3" name="Picture 2"/>
          <p:cNvPicPr>
            <a:picLocks noChangeAspect="1"/>
          </p:cNvPicPr>
          <p:nvPr/>
        </p:nvPicPr>
        <p:blipFill>
          <a:blip r:embed="rId4"/>
          <a:stretch>
            <a:fillRect/>
          </a:stretch>
        </p:blipFill>
        <p:spPr>
          <a:xfrm>
            <a:off x="219324" y="1196890"/>
            <a:ext cx="3470360" cy="4313362"/>
          </a:xfrm>
          <a:prstGeom prst="rect">
            <a:avLst/>
          </a:prstGeom>
        </p:spPr>
      </p:pic>
      <p:pic>
        <p:nvPicPr>
          <p:cNvPr id="4" name="Picture 3"/>
          <p:cNvPicPr>
            <a:picLocks noChangeAspect="1"/>
          </p:cNvPicPr>
          <p:nvPr/>
        </p:nvPicPr>
        <p:blipFill>
          <a:blip r:embed="rId5"/>
          <a:stretch>
            <a:fillRect/>
          </a:stretch>
        </p:blipFill>
        <p:spPr>
          <a:xfrm>
            <a:off x="3964905" y="1196890"/>
            <a:ext cx="3616133" cy="4313362"/>
          </a:xfrm>
          <a:prstGeom prst="rect">
            <a:avLst/>
          </a:prstGeom>
        </p:spPr>
      </p:pic>
      <p:pic>
        <p:nvPicPr>
          <p:cNvPr id="5" name="Picture 4"/>
          <p:cNvPicPr>
            <a:picLocks noChangeAspect="1"/>
          </p:cNvPicPr>
          <p:nvPr/>
        </p:nvPicPr>
        <p:blipFill>
          <a:blip r:embed="rId6"/>
          <a:stretch>
            <a:fillRect/>
          </a:stretch>
        </p:blipFill>
        <p:spPr>
          <a:xfrm>
            <a:off x="7843973" y="1911284"/>
            <a:ext cx="4259296" cy="2965516"/>
          </a:xfrm>
          <a:prstGeom prst="rect">
            <a:avLst/>
          </a:prstGeom>
        </p:spPr>
      </p:pic>
      <p:pic>
        <p:nvPicPr>
          <p:cNvPr id="8" name="26_Looking_for_Goo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375014" y="5205452"/>
            <a:ext cx="609600" cy="609600"/>
          </a:xfrm>
          <a:prstGeom prst="rect">
            <a:avLst/>
          </a:prstGeom>
        </p:spPr>
      </p:pic>
      <p:pic>
        <p:nvPicPr>
          <p:cNvPr id="9" name="Picture 8"/>
          <p:cNvPicPr>
            <a:picLocks noChangeAspect="1"/>
          </p:cNvPicPr>
          <p:nvPr/>
        </p:nvPicPr>
        <p:blipFill>
          <a:blip r:embed="rId8"/>
          <a:stretch>
            <a:fillRect/>
          </a:stretch>
        </p:blipFill>
        <p:spPr>
          <a:xfrm>
            <a:off x="4539916" y="224589"/>
            <a:ext cx="2878054" cy="702517"/>
          </a:xfrm>
          <a:prstGeom prst="rect">
            <a:avLst/>
          </a:prstGeom>
        </p:spPr>
      </p:pic>
    </p:spTree>
    <p:extLst>
      <p:ext uri="{BB962C8B-B14F-4D97-AF65-F5344CB8AC3E}">
        <p14:creationId xmlns:p14="http://schemas.microsoft.com/office/powerpoint/2010/main" val="552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24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Quiz</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784" y="0"/>
            <a:ext cx="5354532" cy="6858000"/>
          </a:xfrm>
          <a:prstGeom prst="rect">
            <a:avLst/>
          </a:prstGeom>
        </p:spPr>
      </p:pic>
    </p:spTree>
    <p:extLst>
      <p:ext uri="{BB962C8B-B14F-4D97-AF65-F5344CB8AC3E}">
        <p14:creationId xmlns:p14="http://schemas.microsoft.com/office/powerpoint/2010/main" val="204565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a:t>
            </a:r>
            <a:endParaRPr lang="en-US" dirty="0"/>
          </a:p>
        </p:txBody>
      </p:sp>
      <p:pic>
        <p:nvPicPr>
          <p:cNvPr id="1026" name="Picture 2" descr="Image result for Damon and Pythias King Dionys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126" y="585285"/>
            <a:ext cx="7001543" cy="568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7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a:t>
            </a:r>
            <a:endParaRPr lang="en-US" dirty="0"/>
          </a:p>
        </p:txBody>
      </p:sp>
      <p:pic>
        <p:nvPicPr>
          <p:cNvPr id="3" name="Picture 2"/>
          <p:cNvPicPr>
            <a:picLocks noChangeAspect="1"/>
          </p:cNvPicPr>
          <p:nvPr/>
        </p:nvPicPr>
        <p:blipFill>
          <a:blip r:embed="rId2"/>
          <a:stretch>
            <a:fillRect/>
          </a:stretch>
        </p:blipFill>
        <p:spPr>
          <a:xfrm>
            <a:off x="3267427" y="0"/>
            <a:ext cx="5657146" cy="6858000"/>
          </a:xfrm>
          <a:prstGeom prst="rect">
            <a:avLst/>
          </a:prstGeom>
        </p:spPr>
      </p:pic>
    </p:spTree>
    <p:extLst>
      <p:ext uri="{BB962C8B-B14F-4D97-AF65-F5344CB8AC3E}">
        <p14:creationId xmlns:p14="http://schemas.microsoft.com/office/powerpoint/2010/main" val="139610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a:t>
            </a:r>
            <a:endParaRPr lang="en-US" dirty="0"/>
          </a:p>
        </p:txBody>
      </p:sp>
      <p:sp>
        <p:nvSpPr>
          <p:cNvPr id="3" name="TextBox 2"/>
          <p:cNvSpPr txBox="1"/>
          <p:nvPr/>
        </p:nvSpPr>
        <p:spPr>
          <a:xfrm>
            <a:off x="760412" y="1615807"/>
            <a:ext cx="4533483" cy="2062103"/>
          </a:xfrm>
          <a:prstGeom prst="rect">
            <a:avLst/>
          </a:prstGeom>
          <a:noFill/>
        </p:spPr>
        <p:txBody>
          <a:bodyPr wrap="square" rtlCol="0">
            <a:spAutoFit/>
          </a:bodyPr>
          <a:lstStyle/>
          <a:p>
            <a:r>
              <a:rPr lang="en-US" sz="3200" dirty="0" smtClean="0"/>
              <a:t>Create a mural based on the prayer: “O Lord, Unto Thee I repair for refuge…”</a:t>
            </a:r>
            <a:endParaRPr lang="en-US" sz="3200" dirty="0"/>
          </a:p>
        </p:txBody>
      </p:sp>
      <p:pic>
        <p:nvPicPr>
          <p:cNvPr id="4" name="Picture 3"/>
          <p:cNvPicPr>
            <a:picLocks noChangeAspect="1"/>
          </p:cNvPicPr>
          <p:nvPr/>
        </p:nvPicPr>
        <p:blipFill>
          <a:blip r:embed="rId2"/>
          <a:stretch>
            <a:fillRect/>
          </a:stretch>
        </p:blipFill>
        <p:spPr>
          <a:xfrm>
            <a:off x="5938738" y="0"/>
            <a:ext cx="5608418" cy="6858000"/>
          </a:xfrm>
          <a:prstGeom prst="rect">
            <a:avLst/>
          </a:prstGeom>
        </p:spPr>
      </p:pic>
    </p:spTree>
    <p:extLst>
      <p:ext uri="{BB962C8B-B14F-4D97-AF65-F5344CB8AC3E}">
        <p14:creationId xmlns:p14="http://schemas.microsoft.com/office/powerpoint/2010/main" val="301016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5075" y="542925"/>
            <a:ext cx="7181850" cy="5772150"/>
          </a:xfrm>
          <a:prstGeom prst="rect">
            <a:avLst/>
          </a:prstGeom>
        </p:spPr>
      </p:pic>
    </p:spTree>
    <p:extLst>
      <p:ext uri="{BB962C8B-B14F-4D97-AF65-F5344CB8AC3E}">
        <p14:creationId xmlns:p14="http://schemas.microsoft.com/office/powerpoint/2010/main" val="270485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prayer</a:t>
            </a:r>
            <a:endParaRPr lang="en-US" dirty="0"/>
          </a:p>
        </p:txBody>
      </p:sp>
    </p:spTree>
    <p:extLst>
      <p:ext uri="{BB962C8B-B14F-4D97-AF65-F5344CB8AC3E}">
        <p14:creationId xmlns:p14="http://schemas.microsoft.com/office/powerpoint/2010/main" val="87037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49052" y="272716"/>
            <a:ext cx="5348456" cy="6292301"/>
          </a:xfrm>
          <a:prstGeom prst="rect">
            <a:avLst/>
          </a:prstGeom>
        </p:spPr>
      </p:pic>
    </p:spTree>
    <p:extLst>
      <p:ext uri="{BB962C8B-B14F-4D97-AF65-F5344CB8AC3E}">
        <p14:creationId xmlns:p14="http://schemas.microsoft.com/office/powerpoint/2010/main" val="258370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Prayers</a:t>
            </a:r>
            <a:endParaRPr lang="en-US" dirty="0"/>
          </a:p>
        </p:txBody>
      </p:sp>
      <p:pic>
        <p:nvPicPr>
          <p:cNvPr id="3" name="Picture Placeholder 2"/>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2851" t="-4444" r="24350" b="-4407"/>
          <a:stretch/>
        </p:blipFill>
        <p:spPr>
          <a:xfrm rot="5400000">
            <a:off x="1522413" y="346075"/>
            <a:ext cx="4572000" cy="5943600"/>
          </a:xfrm>
        </p:spPr>
      </p:pic>
    </p:spTree>
    <p:extLst>
      <p:ext uri="{BB962C8B-B14F-4D97-AF65-F5344CB8AC3E}">
        <p14:creationId xmlns:p14="http://schemas.microsoft.com/office/powerpoint/2010/main" val="19214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19201" y="206120"/>
            <a:ext cx="4569994" cy="6651880"/>
          </a:xfrm>
          <a:prstGeom prst="rect">
            <a:avLst/>
          </a:prstGeom>
        </p:spPr>
      </p:pic>
      <p:pic>
        <p:nvPicPr>
          <p:cNvPr id="4" name="HjO2uYanHS0"/>
          <p:cNvPicPr>
            <a:picLocks noRot="1" noChangeAspect="1"/>
          </p:cNvPicPr>
          <p:nvPr>
            <a:videoFile r:link="rId1"/>
          </p:nvPr>
        </p:nvPicPr>
        <p:blipFill>
          <a:blip r:embed="rId4"/>
          <a:stretch>
            <a:fillRect/>
          </a:stretch>
        </p:blipFill>
        <p:spPr>
          <a:xfrm>
            <a:off x="6223961" y="2000184"/>
            <a:ext cx="5446670" cy="3063752"/>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0364" y="1877383"/>
            <a:ext cx="4105551" cy="1161092"/>
          </a:xfrm>
        </p:spPr>
        <p:txBody>
          <a:bodyPr>
            <a:noAutofit/>
          </a:bodyPr>
          <a:lstStyle/>
          <a:p>
            <a:r>
              <a:rPr lang="en-US" sz="4400" dirty="0" smtClean="0"/>
              <a:t>Lesson Theme </a:t>
            </a:r>
            <a:endParaRPr lang="en-US" sz="4400" dirty="0"/>
          </a:p>
        </p:txBody>
      </p:sp>
      <p:sp>
        <p:nvSpPr>
          <p:cNvPr id="3" name="Text Placeholder 2"/>
          <p:cNvSpPr>
            <a:spLocks noGrp="1"/>
          </p:cNvSpPr>
          <p:nvPr>
            <p:ph type="body" sz="half" idx="2"/>
          </p:nvPr>
        </p:nvSpPr>
        <p:spPr>
          <a:xfrm>
            <a:off x="6997632" y="2896703"/>
            <a:ext cx="4988432" cy="1275247"/>
          </a:xfrm>
        </p:spPr>
        <p:txBody>
          <a:bodyPr>
            <a:normAutofit/>
          </a:bodyPr>
          <a:lstStyle/>
          <a:p>
            <a:pPr algn="ctr"/>
            <a:r>
              <a:rPr lang="en-US" sz="3600" b="1" dirty="0"/>
              <a:t>Being a Good Friend</a:t>
            </a:r>
            <a:endParaRPr lang="en-US" sz="3600" dirty="0"/>
          </a:p>
        </p:txBody>
      </p:sp>
      <p:sp>
        <p:nvSpPr>
          <p:cNvPr id="8" name="Text Placeholder 2"/>
          <p:cNvSpPr txBox="1">
            <a:spLocks/>
          </p:cNvSpPr>
          <p:nvPr/>
        </p:nvSpPr>
        <p:spPr>
          <a:xfrm>
            <a:off x="243840" y="5859466"/>
            <a:ext cx="11438434" cy="88677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pPr algn="ctr"/>
            <a:r>
              <a:rPr lang="en-US" sz="3200" dirty="0" smtClean="0">
                <a:solidFill>
                  <a:schemeClr val="tx2">
                    <a:lumMod val="85000"/>
                    <a:lumOff val="15000"/>
                  </a:schemeClr>
                </a:solidFill>
              </a:rPr>
              <a:t>Lesson Today: “</a:t>
            </a:r>
            <a:r>
              <a:rPr lang="en-US" sz="3200" b="1" dirty="0"/>
              <a:t>Being Trustworthy</a:t>
            </a:r>
            <a:r>
              <a:rPr lang="en-US" sz="3200" dirty="0" smtClean="0">
                <a:solidFill>
                  <a:schemeClr val="tx2">
                    <a:lumMod val="85000"/>
                    <a:lumOff val="15000"/>
                  </a:schemeClr>
                </a:solidFill>
              </a:rPr>
              <a:t>”</a:t>
            </a:r>
            <a:endParaRPr lang="en-US" sz="3200" dirty="0">
              <a:solidFill>
                <a:schemeClr val="tx2">
                  <a:lumMod val="85000"/>
                  <a:lumOff val="15000"/>
                </a:schemeClr>
              </a:solidFill>
            </a:endParaRPr>
          </a:p>
        </p:txBody>
      </p:sp>
      <p:sp>
        <p:nvSpPr>
          <p:cNvPr id="7" name="Text Placeholder 2"/>
          <p:cNvSpPr txBox="1">
            <a:spLocks/>
          </p:cNvSpPr>
          <p:nvPr/>
        </p:nvSpPr>
        <p:spPr>
          <a:xfrm>
            <a:off x="6997632" y="4128934"/>
            <a:ext cx="4771013" cy="88677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pPr algn="ctr"/>
            <a:r>
              <a:rPr lang="en-US" sz="2000" dirty="0" smtClean="0">
                <a:solidFill>
                  <a:schemeClr val="tx2">
                    <a:lumMod val="85000"/>
                    <a:lumOff val="15000"/>
                  </a:schemeClr>
                </a:solidFill>
              </a:rPr>
              <a:t>Last Week: “</a:t>
            </a:r>
            <a:r>
              <a:rPr lang="en-US" sz="2000" b="1" dirty="0"/>
              <a:t>God is always with us</a:t>
            </a:r>
            <a:r>
              <a:rPr lang="en-US" sz="2000" dirty="0" smtClean="0">
                <a:solidFill>
                  <a:schemeClr val="tx2">
                    <a:lumMod val="85000"/>
                    <a:lumOff val="15000"/>
                  </a:schemeClr>
                </a:solidFill>
              </a:rPr>
              <a:t>”</a:t>
            </a:r>
            <a:endParaRPr lang="en-US" sz="2000" dirty="0">
              <a:solidFill>
                <a:schemeClr val="tx2">
                  <a:lumMod val="85000"/>
                  <a:lumOff val="15000"/>
                </a:schemeClr>
              </a:solidFill>
            </a:endParaRP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02" b="22874"/>
          <a:stretch/>
        </p:blipFill>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alities of a good friend"/>
          <p:cNvPicPr>
            <a:picLocks noChangeAspect="1" noChangeArrowheads="1"/>
          </p:cNvPicPr>
          <p:nvPr/>
        </p:nvPicPr>
        <p:blipFill rotWithShape="1">
          <a:blip r:embed="rId2">
            <a:extLst>
              <a:ext uri="{28A0092B-C50C-407E-A947-70E740481C1C}">
                <a14:useLocalDpi xmlns:a14="http://schemas.microsoft.com/office/drawing/2010/main" val="0"/>
              </a:ext>
            </a:extLst>
          </a:blip>
          <a:srcRect b="12477"/>
          <a:stretch/>
        </p:blipFill>
        <p:spPr bwMode="auto">
          <a:xfrm>
            <a:off x="3213949" y="232760"/>
            <a:ext cx="5855368" cy="51247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797659">
            <a:off x="336884" y="3048000"/>
            <a:ext cx="2456122" cy="523220"/>
          </a:xfrm>
          <a:prstGeom prst="rect">
            <a:avLst/>
          </a:prstGeom>
          <a:noFill/>
        </p:spPr>
        <p:txBody>
          <a:bodyPr wrap="none" rtlCol="0">
            <a:spAutoFit/>
          </a:bodyPr>
          <a:lstStyle/>
          <a:p>
            <a:r>
              <a:rPr lang="en-US" sz="2800" dirty="0" smtClean="0"/>
              <a:t>Trustworthy</a:t>
            </a:r>
            <a:endParaRPr lang="en-US" sz="2800" dirty="0"/>
          </a:p>
        </p:txBody>
      </p:sp>
      <p:sp>
        <p:nvSpPr>
          <p:cNvPr id="8" name="TextBox 7"/>
          <p:cNvSpPr txBox="1"/>
          <p:nvPr/>
        </p:nvSpPr>
        <p:spPr>
          <a:xfrm rot="873832">
            <a:off x="9973768" y="1130969"/>
            <a:ext cx="1358064" cy="523220"/>
          </a:xfrm>
          <a:prstGeom prst="rect">
            <a:avLst/>
          </a:prstGeom>
          <a:noFill/>
        </p:spPr>
        <p:txBody>
          <a:bodyPr wrap="none" rtlCol="0">
            <a:spAutoFit/>
          </a:bodyPr>
          <a:lstStyle/>
          <a:p>
            <a:r>
              <a:rPr lang="en-US" sz="2800" dirty="0" smtClean="0"/>
              <a:t>honest</a:t>
            </a:r>
            <a:endParaRPr lang="en-US" sz="2800" dirty="0"/>
          </a:p>
        </p:txBody>
      </p:sp>
      <p:sp>
        <p:nvSpPr>
          <p:cNvPr id="9" name="TextBox 8"/>
          <p:cNvSpPr txBox="1"/>
          <p:nvPr/>
        </p:nvSpPr>
        <p:spPr>
          <a:xfrm rot="20517874">
            <a:off x="547727" y="1130968"/>
            <a:ext cx="2209259" cy="523220"/>
          </a:xfrm>
          <a:prstGeom prst="rect">
            <a:avLst/>
          </a:prstGeom>
          <a:noFill/>
        </p:spPr>
        <p:txBody>
          <a:bodyPr wrap="none" rtlCol="0">
            <a:spAutoFit/>
          </a:bodyPr>
          <a:lstStyle/>
          <a:p>
            <a:r>
              <a:rPr lang="en-US" sz="2800" dirty="0" smtClean="0"/>
              <a:t>dependable</a:t>
            </a:r>
            <a:endParaRPr lang="en-US" sz="2800" dirty="0"/>
          </a:p>
        </p:txBody>
      </p:sp>
      <p:sp>
        <p:nvSpPr>
          <p:cNvPr id="10" name="TextBox 9"/>
          <p:cNvSpPr txBox="1"/>
          <p:nvPr/>
        </p:nvSpPr>
        <p:spPr>
          <a:xfrm rot="20517874">
            <a:off x="10086889" y="2457245"/>
            <a:ext cx="1015021" cy="523220"/>
          </a:xfrm>
          <a:prstGeom prst="rect">
            <a:avLst/>
          </a:prstGeom>
          <a:noFill/>
        </p:spPr>
        <p:txBody>
          <a:bodyPr wrap="none" rtlCol="0">
            <a:spAutoFit/>
          </a:bodyPr>
          <a:lstStyle/>
          <a:p>
            <a:r>
              <a:rPr lang="en-US" sz="2800" dirty="0" smtClean="0"/>
              <a:t>loyal</a:t>
            </a:r>
            <a:endParaRPr lang="en-US" sz="2800" dirty="0"/>
          </a:p>
        </p:txBody>
      </p:sp>
      <p:sp>
        <p:nvSpPr>
          <p:cNvPr id="11" name="TextBox 10"/>
          <p:cNvSpPr txBox="1"/>
          <p:nvPr/>
        </p:nvSpPr>
        <p:spPr>
          <a:xfrm rot="904173">
            <a:off x="9562711" y="3614063"/>
            <a:ext cx="2411238" cy="523220"/>
          </a:xfrm>
          <a:prstGeom prst="rect">
            <a:avLst/>
          </a:prstGeom>
          <a:noFill/>
        </p:spPr>
        <p:txBody>
          <a:bodyPr wrap="none" rtlCol="0">
            <a:spAutoFit/>
          </a:bodyPr>
          <a:lstStyle/>
          <a:p>
            <a:r>
              <a:rPr lang="en-US" sz="2800" dirty="0" smtClean="0"/>
              <a:t>Trust others</a:t>
            </a:r>
            <a:endParaRPr lang="en-US" sz="2800" dirty="0"/>
          </a:p>
        </p:txBody>
      </p:sp>
      <p:sp>
        <p:nvSpPr>
          <p:cNvPr id="12" name="TextBox 11"/>
          <p:cNvSpPr txBox="1"/>
          <p:nvPr/>
        </p:nvSpPr>
        <p:spPr>
          <a:xfrm rot="904173">
            <a:off x="301473" y="4746192"/>
            <a:ext cx="2573140" cy="523220"/>
          </a:xfrm>
          <a:prstGeom prst="rect">
            <a:avLst/>
          </a:prstGeom>
          <a:noFill/>
        </p:spPr>
        <p:txBody>
          <a:bodyPr wrap="none" rtlCol="0">
            <a:spAutoFit/>
          </a:bodyPr>
          <a:lstStyle/>
          <a:p>
            <a:r>
              <a:rPr lang="en-US" sz="2800" dirty="0" smtClean="0"/>
              <a:t>Good listener</a:t>
            </a:r>
            <a:endParaRPr lang="en-US" sz="2800" dirty="0"/>
          </a:p>
        </p:txBody>
      </p:sp>
      <p:sp>
        <p:nvSpPr>
          <p:cNvPr id="13" name="TextBox 12"/>
          <p:cNvSpPr txBox="1"/>
          <p:nvPr/>
        </p:nvSpPr>
        <p:spPr>
          <a:xfrm rot="904173">
            <a:off x="9620803" y="4746193"/>
            <a:ext cx="2138727" cy="523220"/>
          </a:xfrm>
          <a:prstGeom prst="rect">
            <a:avLst/>
          </a:prstGeom>
          <a:noFill/>
        </p:spPr>
        <p:txBody>
          <a:bodyPr wrap="none" rtlCol="0">
            <a:spAutoFit/>
          </a:bodyPr>
          <a:lstStyle/>
          <a:p>
            <a:r>
              <a:rPr lang="en-US" sz="2800" dirty="0" smtClean="0"/>
              <a:t>Supportive</a:t>
            </a:r>
            <a:endParaRPr lang="en-US" sz="2800" dirty="0"/>
          </a:p>
        </p:txBody>
      </p:sp>
      <p:sp>
        <p:nvSpPr>
          <p:cNvPr id="14" name="TextBox 13"/>
          <p:cNvSpPr txBox="1"/>
          <p:nvPr/>
        </p:nvSpPr>
        <p:spPr>
          <a:xfrm rot="904173">
            <a:off x="7800670" y="5807471"/>
            <a:ext cx="856325" cy="523220"/>
          </a:xfrm>
          <a:prstGeom prst="rect">
            <a:avLst/>
          </a:prstGeom>
          <a:noFill/>
        </p:spPr>
        <p:txBody>
          <a:bodyPr wrap="none" rtlCol="0">
            <a:spAutoFit/>
          </a:bodyPr>
          <a:lstStyle/>
          <a:p>
            <a:r>
              <a:rPr lang="en-US" sz="2800" dirty="0" smtClean="0"/>
              <a:t>Fun</a:t>
            </a:r>
            <a:endParaRPr lang="en-US" sz="2800" dirty="0"/>
          </a:p>
        </p:txBody>
      </p:sp>
      <p:sp>
        <p:nvSpPr>
          <p:cNvPr id="15" name="TextBox 14"/>
          <p:cNvSpPr txBox="1"/>
          <p:nvPr/>
        </p:nvSpPr>
        <p:spPr>
          <a:xfrm rot="20753834">
            <a:off x="4688725" y="5697236"/>
            <a:ext cx="1449436" cy="523220"/>
          </a:xfrm>
          <a:prstGeom prst="rect">
            <a:avLst/>
          </a:prstGeom>
          <a:noFill/>
        </p:spPr>
        <p:txBody>
          <a:bodyPr wrap="none" rtlCol="0">
            <a:spAutoFit/>
          </a:bodyPr>
          <a:lstStyle/>
          <a:p>
            <a:r>
              <a:rPr lang="en-US" sz="2800" dirty="0" smtClean="0"/>
              <a:t>Helpful</a:t>
            </a:r>
            <a:endParaRPr lang="en-US" sz="2800" dirty="0"/>
          </a:p>
        </p:txBody>
      </p:sp>
    </p:spTree>
    <p:extLst>
      <p:ext uri="{BB962C8B-B14F-4D97-AF65-F5344CB8AC3E}">
        <p14:creationId xmlns:p14="http://schemas.microsoft.com/office/powerpoint/2010/main" val="16645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48" y="753979"/>
            <a:ext cx="10234863" cy="1219200"/>
          </a:xfrm>
        </p:spPr>
        <p:txBody>
          <a:bodyPr>
            <a:noAutofit/>
          </a:bodyPr>
          <a:lstStyle/>
          <a:p>
            <a:pPr algn="ctr"/>
            <a:r>
              <a:rPr lang="en-US" dirty="0"/>
              <a:t>True friends trust each other. </a:t>
            </a:r>
            <a:r>
              <a:rPr lang="en-US" dirty="0" smtClean="0"/>
              <a:t>A trustworthy </a:t>
            </a:r>
            <a:r>
              <a:rPr lang="en-US" dirty="0"/>
              <a:t>person is honest </a:t>
            </a:r>
            <a:r>
              <a:rPr lang="en-US" dirty="0" smtClean="0"/>
              <a:t>&amp; truthful &amp; can </a:t>
            </a:r>
            <a:r>
              <a:rPr lang="en-US" dirty="0"/>
              <a:t>be counted on to keep </a:t>
            </a:r>
            <a:r>
              <a:rPr lang="en-US" dirty="0" smtClean="0"/>
              <a:t>their </a:t>
            </a:r>
            <a:r>
              <a:rPr lang="en-US" dirty="0"/>
              <a:t>word.</a:t>
            </a:r>
          </a:p>
        </p:txBody>
      </p:sp>
      <p:pic>
        <p:nvPicPr>
          <p:cNvPr id="5" name="Picture 4"/>
          <p:cNvPicPr>
            <a:picLocks noChangeAspect="1"/>
          </p:cNvPicPr>
          <p:nvPr/>
        </p:nvPicPr>
        <p:blipFill>
          <a:blip r:embed="rId2"/>
          <a:stretch>
            <a:fillRect/>
          </a:stretch>
        </p:blipFill>
        <p:spPr>
          <a:xfrm>
            <a:off x="3370520" y="2136996"/>
            <a:ext cx="5309458" cy="2827114"/>
          </a:xfrm>
          <a:prstGeom prst="rect">
            <a:avLst/>
          </a:prstGeom>
        </p:spPr>
      </p:pic>
      <p:sp>
        <p:nvSpPr>
          <p:cNvPr id="6" name="TextBox 5"/>
          <p:cNvSpPr txBox="1"/>
          <p:nvPr/>
        </p:nvSpPr>
        <p:spPr>
          <a:xfrm>
            <a:off x="1061565" y="5127927"/>
            <a:ext cx="10234863" cy="1384995"/>
          </a:xfrm>
          <a:prstGeom prst="rect">
            <a:avLst/>
          </a:prstGeom>
          <a:noFill/>
        </p:spPr>
        <p:txBody>
          <a:bodyPr wrap="square" rtlCol="0">
            <a:spAutoFit/>
          </a:bodyPr>
          <a:lstStyle/>
          <a:p>
            <a:pPr algn="ctr"/>
            <a:r>
              <a:rPr lang="en-US" sz="2800" dirty="0"/>
              <a:t>True friends know that they can rely on each other to do what is right, that one would never lie to the other or deceive him or her in any way.</a:t>
            </a:r>
          </a:p>
        </p:txBody>
      </p:sp>
    </p:spTree>
    <p:extLst>
      <p:ext uri="{BB962C8B-B14F-4D97-AF65-F5344CB8AC3E}">
        <p14:creationId xmlns:p14="http://schemas.microsoft.com/office/powerpoint/2010/main" val="290591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48" y="1160061"/>
            <a:ext cx="11327642" cy="614388"/>
          </a:xfrm>
        </p:spPr>
        <p:txBody>
          <a:bodyPr>
            <a:noAutofit/>
          </a:bodyPr>
          <a:lstStyle/>
          <a:p>
            <a:r>
              <a:rPr lang="en-US" sz="4000" dirty="0"/>
              <a:t>How does the trust between friends grow?</a:t>
            </a:r>
          </a:p>
        </p:txBody>
      </p:sp>
      <p:pic>
        <p:nvPicPr>
          <p:cNvPr id="4" name="Picture 3"/>
          <p:cNvPicPr>
            <a:picLocks noChangeAspect="1"/>
          </p:cNvPicPr>
          <p:nvPr/>
        </p:nvPicPr>
        <p:blipFill>
          <a:blip r:embed="rId2"/>
          <a:stretch>
            <a:fillRect/>
          </a:stretch>
        </p:blipFill>
        <p:spPr>
          <a:xfrm>
            <a:off x="1686921" y="1979166"/>
            <a:ext cx="8572500" cy="4048125"/>
          </a:xfrm>
          <a:prstGeom prst="rect">
            <a:avLst/>
          </a:prstGeom>
        </p:spPr>
      </p:pic>
      <p:sp>
        <p:nvSpPr>
          <p:cNvPr id="5" name="Rectangle 4"/>
          <p:cNvSpPr/>
          <p:nvPr/>
        </p:nvSpPr>
        <p:spPr>
          <a:xfrm>
            <a:off x="1833349" y="2230356"/>
            <a:ext cx="3803176" cy="2308324"/>
          </a:xfrm>
          <a:prstGeom prst="rect">
            <a:avLst/>
          </a:prstGeom>
        </p:spPr>
        <p:txBody>
          <a:bodyPr wrap="square">
            <a:spAutoFit/>
          </a:bodyPr>
          <a:lstStyle/>
          <a:p>
            <a:r>
              <a:rPr lang="en-US" sz="2400" b="1" dirty="0">
                <a:solidFill>
                  <a:schemeClr val="bg1"/>
                </a:solidFill>
              </a:rPr>
              <a:t>The TRUST that is shared between two friends becomes stronger and stronger the more they know each other.</a:t>
            </a:r>
          </a:p>
        </p:txBody>
      </p:sp>
    </p:spTree>
    <p:extLst>
      <p:ext uri="{BB962C8B-B14F-4D97-AF65-F5344CB8AC3E}">
        <p14:creationId xmlns:p14="http://schemas.microsoft.com/office/powerpoint/2010/main" val="426283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everybody trustworthy?</a:t>
            </a:r>
          </a:p>
        </p:txBody>
      </p:sp>
      <p:sp>
        <p:nvSpPr>
          <p:cNvPr id="3" name="Title 1"/>
          <p:cNvSpPr txBox="1">
            <a:spLocks/>
          </p:cNvSpPr>
          <p:nvPr/>
        </p:nvSpPr>
        <p:spPr>
          <a:xfrm>
            <a:off x="1065212" y="2231409"/>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dirty="0"/>
              <a:t>Do you think it is important to choose close friends who ARE trustworthy?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1621" y="3616656"/>
            <a:ext cx="2457071" cy="2900149"/>
          </a:xfrm>
          <a:prstGeom prst="rect">
            <a:avLst/>
          </a:prstGeom>
        </p:spPr>
      </p:pic>
    </p:spTree>
    <p:extLst>
      <p:ext uri="{BB962C8B-B14F-4D97-AF65-F5344CB8AC3E}">
        <p14:creationId xmlns:p14="http://schemas.microsoft.com/office/powerpoint/2010/main" val="35806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pic>
        <p:nvPicPr>
          <p:cNvPr id="4" name="Picture 3"/>
          <p:cNvPicPr>
            <a:picLocks noChangeAspect="1"/>
          </p:cNvPicPr>
          <p:nvPr/>
        </p:nvPicPr>
        <p:blipFill>
          <a:blip r:embed="rId2"/>
          <a:stretch>
            <a:fillRect/>
          </a:stretch>
        </p:blipFill>
        <p:spPr>
          <a:xfrm>
            <a:off x="2855494" y="1524000"/>
            <a:ext cx="6820903" cy="4809913"/>
          </a:xfrm>
          <a:prstGeom prst="rect">
            <a:avLst/>
          </a:prstGeom>
        </p:spPr>
      </p:pic>
      <p:cxnSp>
        <p:nvCxnSpPr>
          <p:cNvPr id="6" name="Straight Connector 5"/>
          <p:cNvCxnSpPr/>
          <p:nvPr/>
        </p:nvCxnSpPr>
        <p:spPr>
          <a:xfrm>
            <a:off x="4443663" y="2967789"/>
            <a:ext cx="17967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4413" y="3601453"/>
            <a:ext cx="17967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3213" y="4267200"/>
            <a:ext cx="17967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14784" y="4860758"/>
            <a:ext cx="235334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8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themed presentation</Template>
  <TotalTime>11244</TotalTime>
  <Words>166</Words>
  <Application>Microsoft Office PowerPoint</Application>
  <PresentationFormat>Widescreen</PresentationFormat>
  <Paragraphs>29</Paragraphs>
  <Slides>17</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Segoe Print</vt:lpstr>
      <vt:lpstr>Nature Illustration 16x9</vt:lpstr>
      <vt:lpstr>Welcome!</vt:lpstr>
      <vt:lpstr>Prayers</vt:lpstr>
      <vt:lpstr>PowerPoint Presentation</vt:lpstr>
      <vt:lpstr>Lesson Theme </vt:lpstr>
      <vt:lpstr>PowerPoint Presentation</vt:lpstr>
      <vt:lpstr>True friends trust each other. A trustworthy person is honest &amp; truthful &amp; can be counted on to keep their word.</vt:lpstr>
      <vt:lpstr>How does the trust between friends grow?</vt:lpstr>
      <vt:lpstr>Is everybody trustworthy?</vt:lpstr>
      <vt:lpstr>Quote</vt:lpstr>
      <vt:lpstr>Song</vt:lpstr>
      <vt:lpstr>Friendship Quiz</vt:lpstr>
      <vt:lpstr>Story</vt:lpstr>
      <vt:lpstr>Drama</vt:lpstr>
      <vt:lpstr>Art</vt:lpstr>
      <vt:lpstr>PowerPoint Presentation</vt:lpstr>
      <vt:lpstr>Closing prayer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Qumars Eghaneyan</dc:creator>
  <cp:lastModifiedBy>Qumars Eghaneyan</cp:lastModifiedBy>
  <cp:revision>122</cp:revision>
  <dcterms:created xsi:type="dcterms:W3CDTF">2018-09-04T20:18:52Z</dcterms:created>
  <dcterms:modified xsi:type="dcterms:W3CDTF">2019-02-05T22:26:16Z</dcterms:modified>
</cp:coreProperties>
</file>