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Indie Flower"/>
      <p:regular r:id="rId33"/>
    </p:embeddedFont>
    <p:embeddedFont>
      <p:font typeface="Average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EDC574-CFE2-433C-9787-B51166EA6253}">
  <a:tblStyle styleId="{79EDC574-CFE2-433C-9787-B51166EA62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IndieFlower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Average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37e28e2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37e28e2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d83483ad6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d83483ad6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d83483ad6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d83483ad6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d83483ad6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d83483ad6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d83483ad6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d83483ad6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d83483ad6_5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d83483ad6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d83483ad6_5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d83483ad6_5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d83483ad6_5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d83483ad6_5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d83483ad6_5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d83483ad6_5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d83483ad6_5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cd83483ad6_5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d83483ad6_5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cd83483ad6_5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41862954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41862954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c835a8e5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c835a8e5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waste time? Need to see what really matters in life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41862954b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41862954b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at 2 min 50 seconds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37e28e27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37e28e27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 Time-- story starts with a senator speaking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cc835a8e5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cc835a8e5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Isn’t it creative how this artist used stones to make a work of art.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c835a8e5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cc835a8e5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page so </a:t>
            </a:r>
            <a:r>
              <a:rPr lang="en"/>
              <a:t>vertical</a:t>
            </a:r>
            <a:r>
              <a:rPr lang="en"/>
              <a:t>. Copy quote </a:t>
            </a:r>
            <a:r>
              <a:rPr lang="en" u="sng"/>
              <a:t>first</a:t>
            </a:r>
            <a:r>
              <a:rPr lang="en"/>
              <a:t> then add decorative border and hang up in home.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show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37e28e27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37e28e27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URL: Be a lamp shining forth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Prayer sharer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41862954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d41862954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37e28e27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37e28e27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Disclose each child’s prayer partner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URL  These lovely children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Prayer sharers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c835a8e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c835a8e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Last week we completed the section on Being Good Friends.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Our next three lessons will be about Devoting One’s Life to Service.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Today we will explore how we draw nearer to God through service.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d83483ad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d83483ad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Diedre--- do the memorization and gestures  “ye”=you  “Rendering”=performing (offering)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d83483ad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d83483ad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call on student to read through quote filling in missing blank as teacher points to each word.  Then class reads through entire quote.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process through as many slides as necessary.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d83483ad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d83483ad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d83483ad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d83483ad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d83483ad6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d83483ad6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hyperlink" Target="https://www.youtube.com/watch?v=xACwd1Q-42U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mvuduWpLL_c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Relationship Id="rId4" Type="http://schemas.openxmlformats.org/officeDocument/2006/relationships/hyperlink" Target="https://www.youtube.com/watch?v=ZD9hsSLTt-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QQJjay_6Uvw" TargetMode="External"/><Relationship Id="rId5" Type="http://schemas.openxmlformats.org/officeDocument/2006/relationships/hyperlink" Target="https://www.youtube.com/watch?v=QQJjay_6Uv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1009"/>
          <a:stretch/>
        </p:blipFill>
        <p:spPr>
          <a:xfrm>
            <a:off x="1047400" y="151025"/>
            <a:ext cx="7049200" cy="48414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3"/>
          <p:cNvSpPr txBox="1"/>
          <p:nvPr/>
        </p:nvSpPr>
        <p:spPr>
          <a:xfrm>
            <a:off x="512850" y="1712325"/>
            <a:ext cx="2242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</p:txBody>
      </p:sp>
      <p:sp>
        <p:nvSpPr>
          <p:cNvPr id="56" name="Google Shape;56;p13"/>
          <p:cNvSpPr/>
          <p:nvPr/>
        </p:nvSpPr>
        <p:spPr>
          <a:xfrm>
            <a:off x="1508075" y="4485075"/>
            <a:ext cx="6006149" cy="3824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Welcome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3754950" y="3996300"/>
            <a:ext cx="1682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3612925" y="1964400"/>
            <a:ext cx="2470800" cy="60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4346000" y="2685825"/>
            <a:ext cx="1805400" cy="48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2855600" y="3996300"/>
            <a:ext cx="803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4494625" y="1352100"/>
            <a:ext cx="1730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 rot="10800000">
            <a:off x="2216575" y="3996425"/>
            <a:ext cx="538800" cy="42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3706950" y="3996300"/>
            <a:ext cx="1730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3667100" y="1964400"/>
            <a:ext cx="2416500" cy="56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4348225" y="2677150"/>
            <a:ext cx="1803300" cy="49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2816225" y="3996300"/>
            <a:ext cx="8082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4421425" y="1352100"/>
            <a:ext cx="1803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3078725" y="3426625"/>
            <a:ext cx="1293600" cy="45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2194900" y="3996450"/>
            <a:ext cx="5778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3706950" y="3996300"/>
            <a:ext cx="1730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3667100" y="1973075"/>
            <a:ext cx="2416500" cy="5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4348225" y="2677150"/>
            <a:ext cx="1803300" cy="49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2850975" y="3996300"/>
            <a:ext cx="7647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4421425" y="1352100"/>
            <a:ext cx="1803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3078725" y="3426625"/>
            <a:ext cx="1293600" cy="45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/>
          <p:nvPr/>
        </p:nvSpPr>
        <p:spPr>
          <a:xfrm>
            <a:off x="4989500" y="767500"/>
            <a:ext cx="9345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2077400" y="3996300"/>
            <a:ext cx="665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3706950" y="3996300"/>
            <a:ext cx="1730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3667100" y="1973075"/>
            <a:ext cx="2416500" cy="5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4348225" y="2688775"/>
            <a:ext cx="1803300" cy="48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2868375" y="3996300"/>
            <a:ext cx="7560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4421425" y="1352100"/>
            <a:ext cx="1803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3078725" y="3426625"/>
            <a:ext cx="1275000" cy="46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4989500" y="767500"/>
            <a:ext cx="9345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4458025" y="3313350"/>
            <a:ext cx="1992600" cy="48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2068700" y="3977250"/>
            <a:ext cx="717000" cy="461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3706950" y="3996300"/>
            <a:ext cx="1730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3667100" y="1947875"/>
            <a:ext cx="2416500" cy="62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4348225" y="2645650"/>
            <a:ext cx="18033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2868375" y="3996300"/>
            <a:ext cx="7560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4421425" y="1352100"/>
            <a:ext cx="1803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3537650" y="625825"/>
            <a:ext cx="14343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5067450" y="767500"/>
            <a:ext cx="8565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4458025" y="3341813"/>
            <a:ext cx="1992600" cy="45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3137825" y="3368575"/>
            <a:ext cx="12255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2112150" y="3996300"/>
            <a:ext cx="6735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3706950" y="3996300"/>
            <a:ext cx="1730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3667100" y="1994375"/>
            <a:ext cx="24165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4348225" y="2692150"/>
            <a:ext cx="18033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2853075" y="3984250"/>
            <a:ext cx="8016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4421425" y="1352100"/>
            <a:ext cx="1803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3563725" y="625825"/>
            <a:ext cx="14181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3726925" y="1310100"/>
            <a:ext cx="6213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4458025" y="3316475"/>
            <a:ext cx="19926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/>
          <p:nvPr/>
        </p:nvSpPr>
        <p:spPr>
          <a:xfrm>
            <a:off x="3181275" y="1352100"/>
            <a:ext cx="4725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3094350" y="3371975"/>
            <a:ext cx="12540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/>
          <p:nvPr/>
        </p:nvSpPr>
        <p:spPr>
          <a:xfrm>
            <a:off x="5084825" y="672275"/>
            <a:ext cx="8343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2146925" y="3996300"/>
            <a:ext cx="621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3746825" y="3996300"/>
            <a:ext cx="16902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3667100" y="1994375"/>
            <a:ext cx="24165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2468525" y="3413600"/>
            <a:ext cx="5301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2864838" y="3996300"/>
            <a:ext cx="7890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4421425" y="1352100"/>
            <a:ext cx="1803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3563725" y="625825"/>
            <a:ext cx="14181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>
            <a:off x="3726925" y="1310100"/>
            <a:ext cx="6213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4511150" y="3316475"/>
            <a:ext cx="19395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3181275" y="1352100"/>
            <a:ext cx="4725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4267800" y="2678650"/>
            <a:ext cx="18513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3103050" y="3316475"/>
            <a:ext cx="13518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5063750" y="625825"/>
            <a:ext cx="8343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2155625" y="3996300"/>
            <a:ext cx="621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3746825" y="3996300"/>
            <a:ext cx="16902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9"/>
          <p:cNvSpPr/>
          <p:nvPr/>
        </p:nvSpPr>
        <p:spPr>
          <a:xfrm>
            <a:off x="3667100" y="1994375"/>
            <a:ext cx="24165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2468525" y="3413600"/>
            <a:ext cx="5301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2868375" y="3996300"/>
            <a:ext cx="7986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4421425" y="1352100"/>
            <a:ext cx="1803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3563725" y="625825"/>
            <a:ext cx="14181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3726925" y="1310100"/>
            <a:ext cx="6213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4511150" y="3316475"/>
            <a:ext cx="19395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3181275" y="1352100"/>
            <a:ext cx="4725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9"/>
          <p:cNvSpPr/>
          <p:nvPr/>
        </p:nvSpPr>
        <p:spPr>
          <a:xfrm>
            <a:off x="4267800" y="2678650"/>
            <a:ext cx="18513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3103050" y="3316475"/>
            <a:ext cx="13518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5063750" y="625825"/>
            <a:ext cx="8343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5516800" y="3996300"/>
            <a:ext cx="9936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2258425" y="3954875"/>
            <a:ext cx="5301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3746825" y="3996300"/>
            <a:ext cx="16902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"/>
          <p:cNvSpPr/>
          <p:nvPr/>
        </p:nvSpPr>
        <p:spPr>
          <a:xfrm>
            <a:off x="3667100" y="1994375"/>
            <a:ext cx="24165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2468525" y="3413600"/>
            <a:ext cx="5301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2868375" y="3996300"/>
            <a:ext cx="7986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4421425" y="1352100"/>
            <a:ext cx="1803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3563725" y="625825"/>
            <a:ext cx="14181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3726925" y="1310100"/>
            <a:ext cx="6213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4511150" y="3316475"/>
            <a:ext cx="19395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3181275" y="1352100"/>
            <a:ext cx="4725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4267800" y="2678650"/>
            <a:ext cx="18513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3103050" y="3316475"/>
            <a:ext cx="13518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5063750" y="625825"/>
            <a:ext cx="8343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5516800" y="3996300"/>
            <a:ext cx="9936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3000375" y="2688875"/>
            <a:ext cx="12066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2258425" y="3996300"/>
            <a:ext cx="530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3746825" y="3996300"/>
            <a:ext cx="16902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1"/>
          <p:cNvSpPr/>
          <p:nvPr/>
        </p:nvSpPr>
        <p:spPr>
          <a:xfrm>
            <a:off x="3667100" y="1974000"/>
            <a:ext cx="2416500" cy="59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1"/>
          <p:cNvSpPr/>
          <p:nvPr/>
        </p:nvSpPr>
        <p:spPr>
          <a:xfrm>
            <a:off x="2468525" y="3413600"/>
            <a:ext cx="5301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1"/>
          <p:cNvSpPr/>
          <p:nvPr/>
        </p:nvSpPr>
        <p:spPr>
          <a:xfrm>
            <a:off x="2868375" y="3996300"/>
            <a:ext cx="7989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4421425" y="1352100"/>
            <a:ext cx="18033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3528950" y="625825"/>
            <a:ext cx="14529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3726925" y="1310100"/>
            <a:ext cx="6213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4511150" y="3316475"/>
            <a:ext cx="19395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1"/>
          <p:cNvSpPr/>
          <p:nvPr/>
        </p:nvSpPr>
        <p:spPr>
          <a:xfrm>
            <a:off x="3181275" y="1352100"/>
            <a:ext cx="4725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/>
          <p:nvPr/>
        </p:nvSpPr>
        <p:spPr>
          <a:xfrm>
            <a:off x="4267800" y="2678650"/>
            <a:ext cx="18513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3103050" y="3316475"/>
            <a:ext cx="13518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5063750" y="625825"/>
            <a:ext cx="834300" cy="57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1"/>
          <p:cNvSpPr/>
          <p:nvPr/>
        </p:nvSpPr>
        <p:spPr>
          <a:xfrm>
            <a:off x="5516800" y="3996300"/>
            <a:ext cx="9936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3000375" y="2688875"/>
            <a:ext cx="1206600" cy="47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3033725" y="1974000"/>
            <a:ext cx="530100" cy="52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 rot="10800000">
            <a:off x="2199150" y="3996400"/>
            <a:ext cx="564900" cy="45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602250" y="-97800"/>
            <a:ext cx="793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Indie Flower"/>
                <a:ea typeface="Indie Flower"/>
                <a:cs typeface="Indie Flower"/>
                <a:sym typeface="Indie Flower"/>
              </a:rPr>
              <a:t>Prayer Stars⭐</a:t>
            </a:r>
            <a:endParaRPr sz="4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865488" y="51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{79EDC574-CFE2-433C-9787-B51166EA6253}</a:tableStyleId>
              </a:tblPr>
              <a:tblGrid>
                <a:gridCol w="1563900"/>
                <a:gridCol w="5780775"/>
              </a:tblGrid>
              <a:tr h="46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Cassedy</a:t>
                      </a:r>
                      <a:endParaRPr sz="17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⭐️⭐️⭐️⭐️⭐️⭐️⭐️⭐️⭐️⭐️⭐️⭐️⭐️✅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Milan</a:t>
                      </a:r>
                      <a:endParaRPr sz="17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⭐️⭐️⭐️⭐️⭐️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Devin</a:t>
                      </a:r>
                      <a:endParaRPr sz="16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⭐️⭐️⭐️⭐️⭐️⭐️⭐️⭐️⭐️⭐️✅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Kim</a:t>
                      </a:r>
                      <a:endParaRPr sz="16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⭐️⭐️⭐️⭐️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⭐️⭐️⭐️⭐️⭐️⭐️⭐️⭐️⭐️⭐️⭐️⭐️⭐️⭐️⭐️</a:t>
                      </a: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✅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Cora</a:t>
                      </a:r>
                      <a:endParaRPr sz="16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⭐️⭐️⭐️⭐️⭐️⭐️⭐️⭐️⭐️⭐️⭐️✅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Hudson</a:t>
                      </a:r>
                      <a:endParaRPr sz="16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⭐️⭐️⭐️⭐️⭐️⭐️⭐️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Dev</a:t>
                      </a:r>
                      <a:endParaRPr sz="16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⭐️⭐️⭐️</a:t>
                      </a: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⭐️</a:t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Manny</a:t>
                      </a:r>
                      <a:endParaRPr sz="16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⭐️⭐️⭐️⭐️⭐️⭐️⭐️⭐️⭐️⭐️⭐️⭐️✅ 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Camila </a:t>
                      </a:r>
                      <a:endParaRPr sz="16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⭐️⭐️⭐️⭐️⭐️⭐️⭐️⭐️⭐️⭐️⭐️⭐️✅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6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Phoenix</a:t>
                      </a:r>
                      <a:endParaRPr sz="16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⭐️⭐️⭐️⭐️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50" y="-137162"/>
            <a:ext cx="1002125" cy="10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16090" y="25875"/>
            <a:ext cx="885260" cy="10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0" y="48900"/>
            <a:ext cx="41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⭐️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8631050" y="48900"/>
            <a:ext cx="41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⭐️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49850" y="4568075"/>
            <a:ext cx="48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⭐️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8545500" y="4568075"/>
            <a:ext cx="41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⭐️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2"/>
          <p:cNvPicPr preferRelativeResize="0"/>
          <p:nvPr/>
        </p:nvPicPr>
        <p:blipFill rotWithShape="1">
          <a:blip r:embed="rId3">
            <a:alphaModFix/>
          </a:blip>
          <a:srcRect b="42535" l="0" r="0" t="0"/>
          <a:stretch/>
        </p:blipFill>
        <p:spPr>
          <a:xfrm>
            <a:off x="3876550" y="178475"/>
            <a:ext cx="5219250" cy="496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2"/>
          <p:cNvSpPr txBox="1"/>
          <p:nvPr/>
        </p:nvSpPr>
        <p:spPr>
          <a:xfrm>
            <a:off x="373750" y="799675"/>
            <a:ext cx="4128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D966"/>
                </a:solidFill>
              </a:rPr>
              <a:t>“Waste not your time</a:t>
            </a:r>
            <a:endParaRPr sz="27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D966"/>
                </a:solidFill>
              </a:rPr>
              <a:t>in idleness and sloth.</a:t>
            </a:r>
            <a:endParaRPr sz="27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D966"/>
                </a:solidFill>
              </a:rPr>
              <a:t>Occupy yourselves</a:t>
            </a:r>
            <a:endParaRPr sz="27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D966"/>
                </a:solidFill>
              </a:rPr>
              <a:t>with that which profiteth</a:t>
            </a:r>
            <a:endParaRPr sz="27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D966"/>
                </a:solidFill>
              </a:rPr>
              <a:t>yourselves and others.”</a:t>
            </a:r>
            <a:endParaRPr sz="27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476211" y="460675"/>
            <a:ext cx="8191577" cy="7932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Movement  Activity</a:t>
            </a:r>
          </a:p>
        </p:txBody>
      </p:sp>
      <p:sp>
        <p:nvSpPr>
          <p:cNvPr id="290" name="Google Shape;290;p33"/>
          <p:cNvSpPr/>
          <p:nvPr/>
        </p:nvSpPr>
        <p:spPr>
          <a:xfrm>
            <a:off x="476355" y="4336020"/>
            <a:ext cx="8191291" cy="7127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Be  a  Force  of  Change</a:t>
            </a:r>
          </a:p>
        </p:txBody>
      </p:sp>
      <p:pic>
        <p:nvPicPr>
          <p:cNvPr id="291" name="Google Shape;2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3946"/>
            <a:ext cx="20097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0900" y="172343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0125" y="1613171"/>
            <a:ext cx="17907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9288" y="138730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/>
          <p:nvPr/>
        </p:nvSpPr>
        <p:spPr>
          <a:xfrm>
            <a:off x="2103475" y="0"/>
            <a:ext cx="425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https://www.youtube.com/watch?v=xACwd1Q-42U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800" y="121700"/>
            <a:ext cx="6392400" cy="4919675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1" name="Google Shape;301;p34"/>
          <p:cNvSpPr txBox="1"/>
          <p:nvPr/>
        </p:nvSpPr>
        <p:spPr>
          <a:xfrm>
            <a:off x="2164300" y="1242950"/>
            <a:ext cx="2738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https://www.youtube.com/watch?v=mvuduWpLL_c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5"/>
          <p:cNvSpPr/>
          <p:nvPr/>
        </p:nvSpPr>
        <p:spPr>
          <a:xfrm>
            <a:off x="1322185" y="171600"/>
            <a:ext cx="6499630" cy="862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34343"/>
                </a:solidFill>
                <a:latin typeface="Arial"/>
              </a:rPr>
              <a:t>Art  Activity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/>
        </p:nvSpPr>
        <p:spPr>
          <a:xfrm>
            <a:off x="214975" y="339000"/>
            <a:ext cx="40791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          “Think ye  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         at all times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        of rendering 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       some service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    to every member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   of the human race.”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               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                ‘Abdu’l-Baha</a:t>
            </a:r>
            <a:endParaRPr sz="2100"/>
          </a:p>
        </p:txBody>
      </p:sp>
      <p:pic>
        <p:nvPicPr>
          <p:cNvPr id="313" name="Google Shape;3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950" y="208625"/>
            <a:ext cx="3629025" cy="462542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7"/>
          <p:cNvPicPr preferRelativeResize="0"/>
          <p:nvPr/>
        </p:nvPicPr>
        <p:blipFill rotWithShape="1">
          <a:blip r:embed="rId3">
            <a:alphaModFix/>
          </a:blip>
          <a:srcRect b="44549" l="0" r="0" t="0"/>
          <a:stretch/>
        </p:blipFill>
        <p:spPr>
          <a:xfrm>
            <a:off x="0" y="0"/>
            <a:ext cx="9257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7"/>
          <p:cNvSpPr/>
          <p:nvPr/>
        </p:nvSpPr>
        <p:spPr>
          <a:xfrm>
            <a:off x="476241" y="226624"/>
            <a:ext cx="8191518" cy="4861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Arial"/>
              </a:rPr>
              <a:t>Closing Prayer</a:t>
            </a:r>
          </a:p>
        </p:txBody>
      </p:sp>
      <p:sp>
        <p:nvSpPr>
          <p:cNvPr id="320" name="Google Shape;320;p37"/>
          <p:cNvSpPr txBox="1"/>
          <p:nvPr/>
        </p:nvSpPr>
        <p:spPr>
          <a:xfrm>
            <a:off x="0" y="12469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21" name="Google Shape;321;p37"/>
          <p:cNvSpPr txBox="1"/>
          <p:nvPr/>
        </p:nvSpPr>
        <p:spPr>
          <a:xfrm>
            <a:off x="107500" y="4815650"/>
            <a:ext cx="2959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C458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https://www.youtube.com/watch?v=ZD9hsSLTt-E</a:t>
            </a:r>
            <a:endParaRPr sz="10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8"/>
          <p:cNvSpPr/>
          <p:nvPr/>
        </p:nvSpPr>
        <p:spPr>
          <a:xfrm>
            <a:off x="476250" y="2190400"/>
            <a:ext cx="8191849" cy="7387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THANK 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12149"/>
          <a:stretch/>
        </p:blipFill>
        <p:spPr>
          <a:xfrm>
            <a:off x="0" y="0"/>
            <a:ext cx="919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514150" y="4354698"/>
            <a:ext cx="8167858" cy="7232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E599"/>
                </a:solidFill>
                <a:latin typeface="Arial"/>
              </a:rPr>
              <a:t>Opening  Prayers</a:t>
            </a:r>
          </a:p>
        </p:txBody>
      </p:sp>
      <p:sp>
        <p:nvSpPr>
          <p:cNvPr id="75" name="Google Shape;75;p15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</a:t>
            </a:r>
            <a:r>
              <a:rPr lang="en" sz="10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//www.youtube.com/watch?v=QQJjay_6Uvwhttps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56375" y="217300"/>
            <a:ext cx="34593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“That one indeed is 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 a man who, today,   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 dedicateth himself 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 to the service of the  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 entire human race.”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</a:t>
            </a: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</a:t>
            </a: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3620225" y="1936950"/>
            <a:ext cx="2350800" cy="63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4354700" y="2679875"/>
            <a:ext cx="17760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/>
          <p:nvPr/>
        </p:nvSpPr>
        <p:spPr>
          <a:xfrm>
            <a:off x="3624575" y="1986000"/>
            <a:ext cx="2383800" cy="58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1946425" y="3977500"/>
            <a:ext cx="834900" cy="48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3612925" y="1978675"/>
            <a:ext cx="2367600" cy="59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4336800" y="2685825"/>
            <a:ext cx="1730100" cy="48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2865325" y="3961600"/>
            <a:ext cx="747600" cy="5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848425" y="423150"/>
            <a:ext cx="72591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“Think ye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at all times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rendering 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service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to every member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the human race”</a:t>
            </a:r>
            <a:endParaRPr sz="4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3720175" y="3996300"/>
            <a:ext cx="17169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3612925" y="1964400"/>
            <a:ext cx="2470800" cy="60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4337325" y="2703225"/>
            <a:ext cx="1814100" cy="46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1976850" y="3996300"/>
            <a:ext cx="7959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2869825" y="3996300"/>
            <a:ext cx="743100" cy="42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