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jpg" ContentType="image/jpeg"/>
  <Default Extension="rels" ContentType="application/vnd.openxmlformats-package.relationships+xml"/>
  <Default Extension="gif" ContentType="image/gif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21" r:id="rId3"/>
    <p:sldId id="287" r:id="rId4"/>
    <p:sldId id="335" r:id="rId5"/>
    <p:sldId id="345" r:id="rId6"/>
    <p:sldId id="339" r:id="rId7"/>
    <p:sldId id="340" r:id="rId8"/>
    <p:sldId id="330" r:id="rId9"/>
    <p:sldId id="332" r:id="rId10"/>
    <p:sldId id="343" r:id="rId11"/>
    <p:sldId id="344" r:id="rId12"/>
    <p:sldId id="338" r:id="rId13"/>
    <p:sldId id="314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26" d="100"/>
          <a:sy n="26" d="100"/>
        </p:scale>
        <p:origin x="-16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3/15/18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3/15/18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3/15/18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3/15/18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3/15/18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3/15/18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3/15/18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3/15/18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3/15/18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3/15/18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3/15/18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3/15/18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01F9CA3-105E-4857-9057-6DB6197DA786}" type="datetimeFigureOut">
              <a:rPr lang="en-US" smtClean="0"/>
              <a:pPr/>
              <a:t>3/15/18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4" Type="http://schemas.openxmlformats.org/officeDocument/2006/relationships/image" Target="../media/image19.gif"/><Relationship Id="rId5" Type="http://schemas.openxmlformats.org/officeDocument/2006/relationships/image" Target="../media/image20.jpeg"/><Relationship Id="rId6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Relationship Id="rId3" Type="http://schemas.openxmlformats.org/officeDocument/2006/relationships/image" Target="../media/image5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eg"/><Relationship Id="rId3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wmf"/><Relationship Id="rId3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1272" y="1322363"/>
            <a:ext cx="7712363" cy="2239818"/>
          </a:xfrm>
        </p:spPr>
        <p:txBody>
          <a:bodyPr/>
          <a:lstStyle/>
          <a:p>
            <a:r>
              <a:rPr lang="en-US" sz="6600" dirty="0" smtClean="0">
                <a:latin typeface="Lucida Handwriting"/>
                <a:cs typeface="Lucida Handwriting"/>
              </a:rPr>
              <a:t>Respect for the Environment</a:t>
            </a:r>
            <a:endParaRPr lang="en-US" sz="6000" dirty="0">
              <a:latin typeface="Lucida Handwriting"/>
              <a:cs typeface="Lucida Handwriting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83067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4"/>
          <p:cNvSpPr>
            <a:spLocks noGrp="1"/>
          </p:cNvSpPr>
          <p:nvPr>
            <p:ph idx="1"/>
          </p:nvPr>
        </p:nvSpPr>
        <p:spPr>
          <a:xfrm>
            <a:off x="549274" y="1444531"/>
            <a:ext cx="8241521" cy="5206991"/>
          </a:xfrm>
        </p:spPr>
        <p:txBody>
          <a:bodyPr numCol="2">
            <a:noAutofit/>
          </a:bodyPr>
          <a:lstStyle/>
          <a:p>
            <a:pPr marL="27432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b="1" dirty="0" smtClean="0">
                <a:solidFill>
                  <a:srgbClr val="00B050"/>
                </a:solidFill>
              </a:rPr>
              <a:t>CHORUS: </a:t>
            </a:r>
          </a:p>
          <a:p>
            <a:pPr marL="610870" lvl="1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dirty="0" smtClean="0">
                <a:solidFill>
                  <a:srgbClr val="00B050"/>
                </a:solidFill>
              </a:rPr>
              <a:t>Hello World! My old friend</a:t>
            </a:r>
          </a:p>
          <a:p>
            <a:pPr marL="610870" lvl="1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dirty="0" smtClean="0">
                <a:solidFill>
                  <a:srgbClr val="00B050"/>
                </a:solidFill>
              </a:rPr>
              <a:t>It's another day, I'm glad to see you again</a:t>
            </a:r>
          </a:p>
          <a:p>
            <a:pPr marL="610870" lvl="1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dirty="0" smtClean="0">
                <a:solidFill>
                  <a:srgbClr val="00B050"/>
                </a:solidFill>
              </a:rPr>
              <a:t>The sun is up, I'm ready to play</a:t>
            </a:r>
          </a:p>
          <a:p>
            <a:pPr marL="610870" lvl="1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dirty="0" smtClean="0">
                <a:solidFill>
                  <a:srgbClr val="00B050"/>
                </a:solidFill>
              </a:rPr>
              <a:t>Hello World! So what do you say?</a:t>
            </a:r>
          </a:p>
          <a:p>
            <a:pPr marL="27432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1600" dirty="0" smtClean="0">
              <a:solidFill>
                <a:schemeClr val="tx1"/>
              </a:solidFill>
            </a:endParaRPr>
          </a:p>
          <a:p>
            <a:pPr marL="27432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dirty="0" smtClean="0">
                <a:solidFill>
                  <a:schemeClr val="tx1"/>
                </a:solidFill>
              </a:rPr>
              <a:t>There are bikes to ride, frogs to find</a:t>
            </a:r>
          </a:p>
          <a:p>
            <a:pPr marL="27432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dirty="0" smtClean="0">
                <a:solidFill>
                  <a:schemeClr val="tx1"/>
                </a:solidFill>
              </a:rPr>
              <a:t>Forts to build, trees to climb</a:t>
            </a:r>
          </a:p>
          <a:p>
            <a:pPr marL="27432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dirty="0" smtClean="0">
                <a:solidFill>
                  <a:schemeClr val="tx1"/>
                </a:solidFill>
              </a:rPr>
              <a:t>Dolls to dress, beads to string</a:t>
            </a:r>
          </a:p>
          <a:p>
            <a:pPr marL="27432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dirty="0" smtClean="0">
                <a:solidFill>
                  <a:schemeClr val="tx1"/>
                </a:solidFill>
              </a:rPr>
              <a:t>Teams to choose, and songs to sing</a:t>
            </a:r>
          </a:p>
          <a:p>
            <a:pPr marL="27432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1600" dirty="0" smtClean="0">
              <a:solidFill>
                <a:schemeClr val="tx1"/>
              </a:solidFill>
            </a:endParaRPr>
          </a:p>
          <a:p>
            <a:pPr marL="27432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b="1" dirty="0" smtClean="0">
                <a:solidFill>
                  <a:srgbClr val="00B050"/>
                </a:solidFill>
              </a:rPr>
              <a:t>CHORUS</a:t>
            </a:r>
          </a:p>
          <a:p>
            <a:pPr marL="27432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1600" dirty="0" smtClean="0">
              <a:solidFill>
                <a:schemeClr val="tx1"/>
              </a:solidFill>
            </a:endParaRPr>
          </a:p>
          <a:p>
            <a:pPr marL="27432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1600" dirty="0" smtClean="0">
              <a:solidFill>
                <a:schemeClr val="tx1"/>
              </a:solidFill>
            </a:endParaRPr>
          </a:p>
          <a:p>
            <a:pPr marL="27432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1600" dirty="0" smtClean="0">
              <a:solidFill>
                <a:schemeClr val="tx1"/>
              </a:solidFill>
            </a:endParaRPr>
          </a:p>
          <a:p>
            <a:pPr marL="27432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1600" dirty="0" smtClean="0">
              <a:solidFill>
                <a:schemeClr val="tx1"/>
              </a:solidFill>
            </a:endParaRPr>
          </a:p>
          <a:p>
            <a:pPr marL="27432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dirty="0" smtClean="0">
                <a:solidFill>
                  <a:schemeClr val="tx1"/>
                </a:solidFill>
              </a:rPr>
              <a:t>There are games to play, ducks to feed</a:t>
            </a:r>
          </a:p>
          <a:p>
            <a:pPr marL="27432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dirty="0" smtClean="0">
                <a:solidFill>
                  <a:schemeClr val="tx1"/>
                </a:solidFill>
              </a:rPr>
              <a:t>Berries to pick, books to read</a:t>
            </a:r>
          </a:p>
          <a:p>
            <a:pPr marL="27432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dirty="0" smtClean="0">
                <a:solidFill>
                  <a:schemeClr val="tx1"/>
                </a:solidFill>
              </a:rPr>
              <a:t>Fish to catch, friends to meet</a:t>
            </a:r>
          </a:p>
          <a:p>
            <a:pPr marL="27432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dirty="0" smtClean="0">
                <a:solidFill>
                  <a:schemeClr val="tx1"/>
                </a:solidFill>
              </a:rPr>
              <a:t>Jokes to tell, cookies to eat</a:t>
            </a:r>
          </a:p>
          <a:p>
            <a:pPr marL="27432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1600" dirty="0" smtClean="0">
              <a:solidFill>
                <a:schemeClr val="tx1"/>
              </a:solidFill>
            </a:endParaRPr>
          </a:p>
          <a:p>
            <a:pPr marL="27432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dirty="0" smtClean="0">
                <a:solidFill>
                  <a:srgbClr val="00B050"/>
                </a:solidFill>
              </a:rPr>
              <a:t>(CHORUS)  then (Instrumental chorus) then (Double Chorus)</a:t>
            </a:r>
          </a:p>
          <a:p>
            <a:pPr marL="27432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dirty="0" smtClean="0">
                <a:solidFill>
                  <a:srgbClr val="00B050"/>
                </a:solidFill>
              </a:rPr>
              <a:t>(ending)  </a:t>
            </a:r>
            <a:r>
              <a:rPr lang="en-US" sz="1600" dirty="0" smtClean="0">
                <a:solidFill>
                  <a:schemeClr val="tx1"/>
                </a:solidFill>
              </a:rPr>
              <a:t>Hello World! So what do you say?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Hello World</a:t>
            </a:r>
            <a:endParaRPr lang="en-US" dirty="0"/>
          </a:p>
        </p:txBody>
      </p:sp>
      <p:pic>
        <p:nvPicPr>
          <p:cNvPr id="7172" name="Picture 4" descr="C:\Users\Natasha Kay\AppData\Local\Microsoft\Windows\Temporary Internet Files\Content.IE5\11VHRRT5\KIDS_AROUND_THE_WORLD.31154747_std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1761" y="4584407"/>
            <a:ext cx="1791032" cy="179103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5671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4"/>
          <p:cNvSpPr>
            <a:spLocks noGrp="1"/>
          </p:cNvSpPr>
          <p:nvPr>
            <p:ph idx="1"/>
          </p:nvPr>
        </p:nvSpPr>
        <p:spPr>
          <a:xfrm>
            <a:off x="549274" y="1651010"/>
            <a:ext cx="8241521" cy="5015262"/>
          </a:xfrm>
        </p:spPr>
        <p:txBody>
          <a:bodyPr numCol="2">
            <a:noAutofit/>
          </a:bodyPr>
          <a:lstStyle/>
          <a:p>
            <a:pPr marL="27432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b="1" dirty="0" smtClean="0">
                <a:solidFill>
                  <a:srgbClr val="00B050"/>
                </a:solidFill>
              </a:rPr>
              <a:t>CHORUS</a:t>
            </a:r>
          </a:p>
          <a:p>
            <a:pPr marL="610870" lvl="1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b="1" dirty="0" smtClean="0">
                <a:solidFill>
                  <a:srgbClr val="00B050"/>
                </a:solidFill>
              </a:rPr>
              <a:t>If I respect you and you respect me,</a:t>
            </a:r>
          </a:p>
          <a:p>
            <a:pPr marL="610870" lvl="1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b="1" dirty="0" smtClean="0">
                <a:solidFill>
                  <a:srgbClr val="00B050"/>
                </a:solidFill>
              </a:rPr>
              <a:t>And we respect each other, what a world this will be</a:t>
            </a:r>
          </a:p>
          <a:p>
            <a:pPr marL="610870" lvl="1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b="1" dirty="0" smtClean="0">
                <a:solidFill>
                  <a:srgbClr val="00B050"/>
                </a:solidFill>
              </a:rPr>
              <a:t>You’ll be glad I’m me, I’ll be glad you’re you</a:t>
            </a:r>
          </a:p>
          <a:p>
            <a:pPr marL="610870" lvl="1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b="1" dirty="0" smtClean="0">
                <a:solidFill>
                  <a:srgbClr val="00B050"/>
                </a:solidFill>
              </a:rPr>
              <a:t>Cause that’s just what folks who respect each other do</a:t>
            </a:r>
          </a:p>
          <a:p>
            <a:pPr marL="27432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1600" b="1" dirty="0" smtClean="0">
              <a:solidFill>
                <a:srgbClr val="00B050"/>
              </a:solidFill>
            </a:endParaRPr>
          </a:p>
          <a:p>
            <a:pPr marL="27432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u="sng" dirty="0" smtClean="0">
                <a:solidFill>
                  <a:schemeClr val="tx1"/>
                </a:solidFill>
              </a:rPr>
              <a:t>VERSE 1</a:t>
            </a:r>
          </a:p>
          <a:p>
            <a:pPr marL="27432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dirty="0" smtClean="0">
                <a:solidFill>
                  <a:schemeClr val="tx1"/>
                </a:solidFill>
              </a:rPr>
              <a:t>If you let me talk till I’m finished</a:t>
            </a:r>
          </a:p>
          <a:p>
            <a:pPr marL="27432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dirty="0" smtClean="0">
                <a:solidFill>
                  <a:schemeClr val="tx1"/>
                </a:solidFill>
              </a:rPr>
              <a:t>And I listen when you speak your mind</a:t>
            </a:r>
          </a:p>
          <a:p>
            <a:pPr marL="27432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dirty="0" smtClean="0">
                <a:solidFill>
                  <a:schemeClr val="tx1"/>
                </a:solidFill>
              </a:rPr>
              <a:t>We chose our words carefully, we’ll hear each other differently</a:t>
            </a:r>
          </a:p>
          <a:p>
            <a:pPr marL="27432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dirty="0" smtClean="0">
                <a:solidFill>
                  <a:schemeClr val="tx1"/>
                </a:solidFill>
              </a:rPr>
              <a:t>It’s one more way respect can be defined</a:t>
            </a:r>
          </a:p>
          <a:p>
            <a:pPr marL="27432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1600" dirty="0" smtClean="0">
              <a:solidFill>
                <a:schemeClr val="tx1"/>
              </a:solidFill>
            </a:endParaRPr>
          </a:p>
          <a:p>
            <a:pPr marL="27432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u="sng" dirty="0" smtClean="0">
                <a:solidFill>
                  <a:schemeClr val="tx1"/>
                </a:solidFill>
              </a:rPr>
              <a:t>VERSE 2</a:t>
            </a:r>
          </a:p>
          <a:p>
            <a:pPr marL="27432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dirty="0" smtClean="0">
                <a:solidFill>
                  <a:schemeClr val="tx1"/>
                </a:solidFill>
              </a:rPr>
              <a:t>When I don’t </a:t>
            </a:r>
            <a:r>
              <a:rPr lang="en-US" sz="1600" dirty="0" err="1" smtClean="0">
                <a:solidFill>
                  <a:schemeClr val="tx1"/>
                </a:solidFill>
              </a:rPr>
              <a:t>dis</a:t>
            </a:r>
            <a:r>
              <a:rPr lang="en-US" sz="1600" dirty="0" smtClean="0">
                <a:solidFill>
                  <a:schemeClr val="tx1"/>
                </a:solidFill>
              </a:rPr>
              <a:t>’ what you do</a:t>
            </a:r>
          </a:p>
          <a:p>
            <a:pPr marL="27432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dirty="0" smtClean="0">
                <a:solidFill>
                  <a:schemeClr val="tx1"/>
                </a:solidFill>
              </a:rPr>
              <a:t>And you let me be who I am</a:t>
            </a:r>
          </a:p>
          <a:p>
            <a:pPr marL="27432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dirty="0" smtClean="0">
                <a:solidFill>
                  <a:schemeClr val="tx1"/>
                </a:solidFill>
              </a:rPr>
              <a:t>And we don’t label anyone or pick on others just for fun</a:t>
            </a:r>
          </a:p>
          <a:p>
            <a:pPr marL="27432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dirty="0" smtClean="0">
                <a:solidFill>
                  <a:schemeClr val="tx1"/>
                </a:solidFill>
              </a:rPr>
              <a:t>We show respect’s a word we understand</a:t>
            </a:r>
          </a:p>
          <a:p>
            <a:pPr marL="27432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1600" dirty="0" smtClean="0">
              <a:solidFill>
                <a:schemeClr val="tx1"/>
              </a:solidFill>
            </a:endParaRPr>
          </a:p>
          <a:p>
            <a:pPr marL="27432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b="1" dirty="0" smtClean="0">
                <a:solidFill>
                  <a:srgbClr val="00B050"/>
                </a:solidFill>
              </a:rPr>
              <a:t>CHORUS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Respect</a:t>
            </a:r>
            <a:endParaRPr lang="en-US" dirty="0"/>
          </a:p>
        </p:txBody>
      </p:sp>
      <p:pic>
        <p:nvPicPr>
          <p:cNvPr id="8195" name="Picture 3" descr="C:\Users\Natasha Kay\AppData\Local\Microsoft\Windows\Temporary Internet Files\Content.IE5\11VHRRT5\respect2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52299" y="3613354"/>
            <a:ext cx="1439252" cy="18944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5671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144311"/>
            <a:ext cx="7950339" cy="767066"/>
          </a:xfrm>
        </p:spPr>
        <p:txBody>
          <a:bodyPr/>
          <a:lstStyle/>
          <a:p>
            <a:r>
              <a:rPr lang="en-US" b="1" u="sng" dirty="0" smtClean="0">
                <a:latin typeface="Times New Roman"/>
                <a:cs typeface="Times New Roman"/>
              </a:rPr>
              <a:t>Quotation </a:t>
            </a:r>
            <a:r>
              <a:rPr lang="en-US" b="1" u="sng" dirty="0">
                <a:latin typeface="Times New Roman"/>
                <a:cs typeface="Times New Roman"/>
              </a:rPr>
              <a:t>on </a:t>
            </a:r>
            <a:r>
              <a:rPr lang="en-US" b="1" u="sng" dirty="0" smtClean="0">
                <a:latin typeface="Times New Roman"/>
                <a:cs typeface="Times New Roman"/>
              </a:rPr>
              <a:t>Respect for the Environment </a:t>
            </a:r>
            <a:endParaRPr lang="en-US" b="1" u="sng" dirty="0"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338" y="1325349"/>
            <a:ext cx="8042276" cy="2692119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endParaRPr lang="en-US" sz="4000" dirty="0" smtClean="0"/>
          </a:p>
          <a:p>
            <a:pPr marL="0" indent="0" algn="ctr">
              <a:buNone/>
            </a:pPr>
            <a:endParaRPr lang="en-US" sz="4000" dirty="0" smtClean="0"/>
          </a:p>
          <a:p>
            <a:pPr marL="0" indent="0" algn="ctr">
              <a:buNone/>
            </a:pPr>
            <a:r>
              <a:rPr lang="en-US" sz="4000" dirty="0" smtClean="0"/>
              <a:t>“Man is organic with the world.  His inner life </a:t>
            </a:r>
            <a:r>
              <a:rPr lang="en-US" sz="4000" dirty="0" err="1" smtClean="0"/>
              <a:t>moulds</a:t>
            </a:r>
            <a:r>
              <a:rPr lang="en-US" sz="4000" dirty="0" smtClean="0"/>
              <a:t> the environment and is itself also deeply affected by it.” </a:t>
            </a:r>
          </a:p>
          <a:p>
            <a:pPr marL="0" indent="0" algn="ctr">
              <a:buNone/>
            </a:pPr>
            <a:r>
              <a:rPr lang="mr-IN" sz="4000" dirty="0" smtClean="0"/>
              <a:t>–</a:t>
            </a:r>
            <a:r>
              <a:rPr lang="en-US" sz="4000" dirty="0" err="1" smtClean="0"/>
              <a:t>Shoghi</a:t>
            </a:r>
            <a:r>
              <a:rPr lang="en-US" sz="4000" dirty="0" smtClean="0"/>
              <a:t> Effendi </a:t>
            </a:r>
          </a:p>
          <a:p>
            <a:pPr marL="0" indent="0">
              <a:buNone/>
            </a:pPr>
            <a:endParaRPr lang="en-US" sz="32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614546" y="4146869"/>
            <a:ext cx="1698160" cy="18396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99480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368" y="6858000"/>
            <a:ext cx="8042276" cy="133695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055" y="218919"/>
            <a:ext cx="8591551" cy="6618741"/>
          </a:xfrm>
        </p:spPr>
        <p:txBody>
          <a:bodyPr>
            <a:normAutofit lnSpcReduction="10000"/>
          </a:bodyPr>
          <a:lstStyle/>
          <a:p>
            <a:r>
              <a:rPr lang="en-US" b="1" dirty="0" smtClean="0">
                <a:latin typeface="Times New Roman"/>
                <a:cs typeface="Times New Roman"/>
              </a:rPr>
              <a:t>Respectful child</a:t>
            </a:r>
            <a:r>
              <a:rPr lang="en-US" b="1" dirty="0">
                <a:latin typeface="Times New Roman"/>
                <a:cs typeface="Times New Roman"/>
              </a:rPr>
              <a:t>, </a:t>
            </a:r>
            <a:r>
              <a:rPr lang="en-US" b="1" dirty="0" smtClean="0">
                <a:latin typeface="Times New Roman"/>
                <a:cs typeface="Times New Roman"/>
              </a:rPr>
              <a:t>Respectful </a:t>
            </a:r>
            <a:r>
              <a:rPr lang="en-US" b="1" dirty="0">
                <a:latin typeface="Times New Roman"/>
                <a:cs typeface="Times New Roman"/>
              </a:rPr>
              <a:t>child</a:t>
            </a:r>
            <a:endParaRPr lang="en-US" b="1" dirty="0" smtClean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b="1" dirty="0" smtClean="0">
                <a:latin typeface="Times New Roman"/>
                <a:cs typeface="Times New Roman"/>
              </a:rPr>
              <a:t> 	turn </a:t>
            </a:r>
            <a:r>
              <a:rPr lang="en-US" b="1" dirty="0">
                <a:latin typeface="Times New Roman"/>
                <a:cs typeface="Times New Roman"/>
              </a:rPr>
              <a:t>around</a:t>
            </a:r>
            <a:r>
              <a:rPr lang="en-US" b="1" dirty="0" smtClean="0">
                <a:latin typeface="Times New Roman"/>
                <a:cs typeface="Times New Roman"/>
              </a:rPr>
              <a:t>.</a:t>
            </a:r>
            <a:endParaRPr lang="en-US" b="1" dirty="0">
              <a:latin typeface="Times New Roman"/>
              <a:cs typeface="Times New Roman"/>
            </a:endParaRPr>
          </a:p>
          <a:p>
            <a:r>
              <a:rPr lang="en-US" b="1" dirty="0" smtClean="0">
                <a:latin typeface="Times New Roman"/>
                <a:cs typeface="Times New Roman"/>
              </a:rPr>
              <a:t>Respectful child, Respectful </a:t>
            </a:r>
            <a:r>
              <a:rPr lang="en-US" b="1" dirty="0">
                <a:latin typeface="Times New Roman"/>
                <a:cs typeface="Times New Roman"/>
              </a:rPr>
              <a:t>child</a:t>
            </a:r>
            <a:endParaRPr lang="en-US" b="1" dirty="0" smtClean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b="1" dirty="0" smtClean="0">
                <a:latin typeface="Times New Roman"/>
                <a:cs typeface="Times New Roman"/>
              </a:rPr>
              <a:t>	touch </a:t>
            </a:r>
            <a:r>
              <a:rPr lang="en-US" b="1" dirty="0">
                <a:latin typeface="Times New Roman"/>
                <a:cs typeface="Times New Roman"/>
              </a:rPr>
              <a:t>the ground. </a:t>
            </a:r>
          </a:p>
          <a:p>
            <a:r>
              <a:rPr lang="en-US" b="1" dirty="0" smtClean="0">
                <a:latin typeface="Times New Roman"/>
                <a:cs typeface="Times New Roman"/>
              </a:rPr>
              <a:t>Respectful </a:t>
            </a:r>
            <a:r>
              <a:rPr lang="en-US" b="1" dirty="0">
                <a:latin typeface="Times New Roman"/>
                <a:cs typeface="Times New Roman"/>
              </a:rPr>
              <a:t>child, </a:t>
            </a:r>
            <a:r>
              <a:rPr lang="en-US" b="1" dirty="0" smtClean="0">
                <a:latin typeface="Times New Roman"/>
                <a:cs typeface="Times New Roman"/>
              </a:rPr>
              <a:t>Respectful </a:t>
            </a:r>
            <a:r>
              <a:rPr lang="en-US" b="1" dirty="0">
                <a:latin typeface="Times New Roman"/>
                <a:cs typeface="Times New Roman"/>
              </a:rPr>
              <a:t>child</a:t>
            </a:r>
          </a:p>
          <a:p>
            <a:pPr marL="0" indent="0">
              <a:buNone/>
            </a:pPr>
            <a:r>
              <a:rPr lang="en-US" b="1" dirty="0" smtClean="0">
                <a:latin typeface="Times New Roman"/>
                <a:cs typeface="Times New Roman"/>
              </a:rPr>
              <a:t>	show </a:t>
            </a:r>
            <a:r>
              <a:rPr lang="en-US" b="1" dirty="0">
                <a:latin typeface="Times New Roman"/>
                <a:cs typeface="Times New Roman"/>
              </a:rPr>
              <a:t>your shoe. </a:t>
            </a:r>
            <a:endParaRPr lang="en-US" b="1" dirty="0" smtClean="0">
              <a:latin typeface="Times New Roman"/>
              <a:cs typeface="Times New Roman"/>
            </a:endParaRPr>
          </a:p>
          <a:p>
            <a:r>
              <a:rPr lang="en-US" b="1" dirty="0" smtClean="0">
                <a:latin typeface="Times New Roman"/>
                <a:cs typeface="Times New Roman"/>
              </a:rPr>
              <a:t>Respectful </a:t>
            </a:r>
            <a:r>
              <a:rPr lang="en-US" b="1" dirty="0">
                <a:latin typeface="Times New Roman"/>
                <a:cs typeface="Times New Roman"/>
              </a:rPr>
              <a:t>child, </a:t>
            </a:r>
            <a:r>
              <a:rPr lang="en-US" b="1" dirty="0" smtClean="0">
                <a:latin typeface="Times New Roman"/>
                <a:cs typeface="Times New Roman"/>
              </a:rPr>
              <a:t>Respectful </a:t>
            </a:r>
            <a:r>
              <a:rPr lang="en-US" b="1" dirty="0">
                <a:latin typeface="Times New Roman"/>
                <a:cs typeface="Times New Roman"/>
              </a:rPr>
              <a:t>child</a:t>
            </a:r>
          </a:p>
          <a:p>
            <a:pPr marL="0" indent="0">
              <a:buNone/>
            </a:pPr>
            <a:r>
              <a:rPr lang="en-US" b="1" dirty="0" smtClean="0">
                <a:latin typeface="Times New Roman"/>
                <a:cs typeface="Times New Roman"/>
              </a:rPr>
              <a:t> 	I </a:t>
            </a:r>
            <a:r>
              <a:rPr lang="en-US" b="1" dirty="0">
                <a:latin typeface="Times New Roman"/>
                <a:cs typeface="Times New Roman"/>
              </a:rPr>
              <a:t>love you! </a:t>
            </a:r>
            <a:endParaRPr lang="en-US" b="1" dirty="0" smtClean="0">
              <a:latin typeface="Times New Roman"/>
              <a:cs typeface="Times New Roman"/>
            </a:endParaRPr>
          </a:p>
          <a:p>
            <a:r>
              <a:rPr lang="en-US" b="1" dirty="0" smtClean="0">
                <a:latin typeface="Times New Roman"/>
                <a:cs typeface="Times New Roman"/>
              </a:rPr>
              <a:t>Respectful </a:t>
            </a:r>
            <a:r>
              <a:rPr lang="en-US" b="1" dirty="0">
                <a:latin typeface="Times New Roman"/>
                <a:cs typeface="Times New Roman"/>
              </a:rPr>
              <a:t>child, </a:t>
            </a:r>
            <a:r>
              <a:rPr lang="en-US" b="1" dirty="0" smtClean="0">
                <a:latin typeface="Times New Roman"/>
                <a:cs typeface="Times New Roman"/>
              </a:rPr>
              <a:t>Respectful </a:t>
            </a:r>
            <a:r>
              <a:rPr lang="en-US" b="1" dirty="0">
                <a:latin typeface="Times New Roman"/>
                <a:cs typeface="Times New Roman"/>
              </a:rPr>
              <a:t>child</a:t>
            </a:r>
          </a:p>
          <a:p>
            <a:pPr marL="0" indent="0">
              <a:buNone/>
            </a:pPr>
            <a:r>
              <a:rPr lang="en-US" b="1" dirty="0" smtClean="0">
                <a:latin typeface="Times New Roman"/>
                <a:cs typeface="Times New Roman"/>
              </a:rPr>
              <a:t>	reach </a:t>
            </a:r>
            <a:r>
              <a:rPr lang="en-US" b="1" dirty="0">
                <a:latin typeface="Times New Roman"/>
                <a:cs typeface="Times New Roman"/>
              </a:rPr>
              <a:t>for the sky. </a:t>
            </a:r>
            <a:endParaRPr lang="en-US" b="1" dirty="0" smtClean="0">
              <a:latin typeface="Times New Roman"/>
              <a:cs typeface="Times New Roman"/>
            </a:endParaRPr>
          </a:p>
          <a:p>
            <a:r>
              <a:rPr lang="en-US" b="1" dirty="0" smtClean="0">
                <a:latin typeface="Times New Roman"/>
                <a:cs typeface="Times New Roman"/>
              </a:rPr>
              <a:t>Children’s </a:t>
            </a:r>
            <a:r>
              <a:rPr lang="en-US" b="1" dirty="0">
                <a:latin typeface="Times New Roman"/>
                <a:cs typeface="Times New Roman"/>
              </a:rPr>
              <a:t>class is over.  It’s time to say goodbye! </a:t>
            </a:r>
          </a:p>
        </p:txBody>
      </p:sp>
      <p:pic>
        <p:nvPicPr>
          <p:cNvPr id="5" name="Picture 4" descr="pp cc bahai turn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0606" y="17889"/>
            <a:ext cx="1905000" cy="1435100"/>
          </a:xfrm>
          <a:prstGeom prst="rect">
            <a:avLst/>
          </a:prstGeom>
        </p:spPr>
      </p:pic>
      <p:pic>
        <p:nvPicPr>
          <p:cNvPr id="7" name="Picture 6" descr="pp cc bahai touch the ground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3124" y="1733550"/>
            <a:ext cx="1638300" cy="1231900"/>
          </a:xfrm>
          <a:prstGeom prst="rect">
            <a:avLst/>
          </a:prstGeom>
        </p:spPr>
      </p:pic>
      <p:pic>
        <p:nvPicPr>
          <p:cNvPr id="8" name="Picture 7" descr="pp cc bahai love you.gif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3124" y="3300030"/>
            <a:ext cx="1994963" cy="1994963"/>
          </a:xfrm>
          <a:prstGeom prst="rect">
            <a:avLst/>
          </a:prstGeom>
        </p:spPr>
      </p:pic>
      <p:pic>
        <p:nvPicPr>
          <p:cNvPr id="9" name="Picture 8" descr="pp cc bahai .jp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7270" y="2364170"/>
            <a:ext cx="965200" cy="1511300"/>
          </a:xfrm>
          <a:prstGeom prst="rect">
            <a:avLst/>
          </a:prstGeom>
        </p:spPr>
      </p:pic>
      <p:pic>
        <p:nvPicPr>
          <p:cNvPr id="10" name="Picture 9" descr="pp cc bahai .png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7697" y="5294993"/>
            <a:ext cx="1314773" cy="1542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76556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141" y="-756559"/>
            <a:ext cx="6686409" cy="24317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216161"/>
            <a:ext cx="8042276" cy="4107030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en-US" sz="3900" b="1" dirty="0">
                <a:latin typeface="Times New Roman"/>
                <a:cs typeface="Times New Roman"/>
              </a:rPr>
              <a:t>Good morning, </a:t>
            </a:r>
            <a:r>
              <a:rPr lang="en-US" sz="3900" b="1" dirty="0" smtClean="0">
                <a:latin typeface="Times New Roman"/>
                <a:cs typeface="Times New Roman"/>
              </a:rPr>
              <a:t>Good </a:t>
            </a:r>
            <a:r>
              <a:rPr lang="en-US" sz="3900" b="1" dirty="0">
                <a:latin typeface="Times New Roman"/>
                <a:cs typeface="Times New Roman"/>
              </a:rPr>
              <a:t>morning!  </a:t>
            </a:r>
            <a:endParaRPr lang="en-US" sz="3900" b="1" dirty="0" smtClean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sz="2600" dirty="0" smtClean="0">
                <a:latin typeface="Times New Roman"/>
                <a:cs typeface="Times New Roman"/>
              </a:rPr>
              <a:t>It’s </a:t>
            </a:r>
            <a:r>
              <a:rPr lang="en-US" sz="2600" dirty="0">
                <a:latin typeface="Times New Roman"/>
                <a:cs typeface="Times New Roman"/>
              </a:rPr>
              <a:t>lovely to see you!  Please come in and join us, we’d love to be with you.  Today is going to </a:t>
            </a:r>
            <a:r>
              <a:rPr lang="en-US" sz="2600" dirty="0" smtClean="0">
                <a:latin typeface="Times New Roman"/>
                <a:cs typeface="Times New Roman"/>
              </a:rPr>
              <a:t>be:</a:t>
            </a:r>
          </a:p>
          <a:p>
            <a:pPr marL="0" indent="0">
              <a:buNone/>
            </a:pPr>
            <a:r>
              <a:rPr lang="en-US" sz="2600" dirty="0" smtClean="0">
                <a:latin typeface="Times New Roman"/>
                <a:cs typeface="Times New Roman"/>
              </a:rPr>
              <a:t> </a:t>
            </a:r>
            <a:r>
              <a:rPr lang="en-US" sz="2600" b="1" dirty="0" smtClean="0">
                <a:latin typeface="Times New Roman"/>
                <a:cs typeface="Times New Roman"/>
              </a:rPr>
              <a:t>*Wonderful           *Joyful           *Beautiful          *Peaceful </a:t>
            </a:r>
          </a:p>
          <a:p>
            <a:pPr marL="0" indent="0">
              <a:buNone/>
            </a:pPr>
            <a:r>
              <a:rPr lang="en-US" sz="2600" dirty="0" smtClean="0">
                <a:latin typeface="Times New Roman"/>
                <a:cs typeface="Times New Roman"/>
              </a:rPr>
              <a:t>Today </a:t>
            </a:r>
            <a:r>
              <a:rPr lang="en-US" sz="2600" dirty="0">
                <a:latin typeface="Times New Roman"/>
                <a:cs typeface="Times New Roman"/>
              </a:rPr>
              <a:t>is going to be…How is your day going to be? </a:t>
            </a:r>
            <a:endParaRPr lang="en-US" sz="2600" dirty="0" smtClean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sz="2600" dirty="0" smtClean="0">
                <a:latin typeface="Times New Roman"/>
                <a:cs typeface="Times New Roman"/>
              </a:rPr>
              <a:t>Today </a:t>
            </a:r>
            <a:r>
              <a:rPr lang="en-US" sz="2600" dirty="0">
                <a:latin typeface="Times New Roman"/>
                <a:cs typeface="Times New Roman"/>
              </a:rPr>
              <a:t>is going to be </a:t>
            </a:r>
            <a:r>
              <a:rPr lang="en-US" sz="2600" b="1" dirty="0" smtClean="0">
                <a:latin typeface="Times New Roman"/>
                <a:cs typeface="Times New Roman"/>
              </a:rPr>
              <a:t>____(FULL OF RESPECT). </a:t>
            </a:r>
          </a:p>
          <a:p>
            <a:pPr marL="0" indent="0">
              <a:buNone/>
            </a:pPr>
            <a:r>
              <a:rPr lang="en-US" sz="2600" dirty="0" smtClean="0">
                <a:latin typeface="Times New Roman"/>
                <a:cs typeface="Times New Roman"/>
              </a:rPr>
              <a:t>Today </a:t>
            </a:r>
            <a:r>
              <a:rPr lang="en-US" sz="2600" dirty="0">
                <a:latin typeface="Times New Roman"/>
                <a:cs typeface="Times New Roman"/>
              </a:rPr>
              <a:t>I’m going to </a:t>
            </a:r>
            <a:r>
              <a:rPr lang="en-US" sz="2600" dirty="0" smtClean="0">
                <a:latin typeface="Times New Roman"/>
                <a:cs typeface="Times New Roman"/>
              </a:rPr>
              <a:t>be: </a:t>
            </a:r>
          </a:p>
          <a:p>
            <a:pPr marL="0" indent="0">
              <a:buNone/>
            </a:pPr>
            <a:r>
              <a:rPr lang="en-US" sz="2600" dirty="0" smtClean="0">
                <a:latin typeface="Times New Roman"/>
                <a:cs typeface="Times New Roman"/>
              </a:rPr>
              <a:t>                        </a:t>
            </a:r>
            <a:r>
              <a:rPr lang="en-US" sz="2600" b="1" dirty="0" smtClean="0">
                <a:latin typeface="Times New Roman"/>
                <a:cs typeface="Times New Roman"/>
              </a:rPr>
              <a:t>*Happy                            *Helpful </a:t>
            </a:r>
          </a:p>
          <a:p>
            <a:pPr marL="0" indent="0">
              <a:buNone/>
            </a:pPr>
            <a:r>
              <a:rPr lang="en-US" sz="2600" dirty="0" smtClean="0">
                <a:latin typeface="Times New Roman"/>
                <a:cs typeface="Times New Roman"/>
              </a:rPr>
              <a:t>         Good </a:t>
            </a:r>
            <a:r>
              <a:rPr lang="en-US" sz="2600" dirty="0">
                <a:latin typeface="Times New Roman"/>
                <a:cs typeface="Times New Roman"/>
              </a:rPr>
              <a:t>morning, </a:t>
            </a:r>
            <a:r>
              <a:rPr lang="en-US" sz="2600" dirty="0" smtClean="0">
                <a:latin typeface="Times New Roman"/>
                <a:cs typeface="Times New Roman"/>
              </a:rPr>
              <a:t>Good </a:t>
            </a:r>
            <a:r>
              <a:rPr lang="en-US" sz="2600" dirty="0">
                <a:latin typeface="Times New Roman"/>
                <a:cs typeface="Times New Roman"/>
              </a:rPr>
              <a:t>morning!  It’s lovely to see you!  </a:t>
            </a:r>
            <a:r>
              <a:rPr lang="en-US" sz="2600" dirty="0" smtClean="0">
                <a:latin typeface="Times New Roman"/>
                <a:cs typeface="Times New Roman"/>
              </a:rPr>
              <a:t>X 2</a:t>
            </a:r>
            <a:endParaRPr lang="en-US" sz="2600" dirty="0"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4" name="Picture 3" descr="bahai cc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7389" y="4546600"/>
            <a:ext cx="2396612" cy="2311399"/>
          </a:xfrm>
          <a:prstGeom prst="rect">
            <a:avLst/>
          </a:prstGeom>
        </p:spPr>
      </p:pic>
      <p:pic>
        <p:nvPicPr>
          <p:cNvPr id="5" name="Picture 4" descr="bahai cc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46600"/>
            <a:ext cx="2311400" cy="231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4449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986732"/>
          </a:xfrm>
        </p:spPr>
        <p:txBody>
          <a:bodyPr/>
          <a:lstStyle/>
          <a:p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Opening Prayer </a:t>
            </a:r>
            <a:endParaRPr lang="en-US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279655"/>
            <a:ext cx="6449787" cy="463313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600" i="1" dirty="0" smtClean="0">
                <a:latin typeface="Times New Roman"/>
                <a:cs typeface="Times New Roman"/>
              </a:rPr>
              <a:t>O Thou the Compassionate God.  </a:t>
            </a:r>
          </a:p>
          <a:p>
            <a:pPr marL="0" indent="0">
              <a:buNone/>
            </a:pPr>
            <a:r>
              <a:rPr lang="en-US" sz="2600" i="1" dirty="0" smtClean="0">
                <a:latin typeface="Times New Roman"/>
                <a:cs typeface="Times New Roman"/>
              </a:rPr>
              <a:t>Bestow upon me a heart which, like unto a glass, </a:t>
            </a:r>
          </a:p>
          <a:p>
            <a:pPr marL="0" indent="0">
              <a:buNone/>
            </a:pPr>
            <a:r>
              <a:rPr lang="en-US" sz="2600" i="1" dirty="0" smtClean="0">
                <a:latin typeface="Times New Roman"/>
                <a:cs typeface="Times New Roman"/>
              </a:rPr>
              <a:t>may be illumined with the light of Thy love, </a:t>
            </a:r>
          </a:p>
          <a:p>
            <a:pPr marL="0" indent="0">
              <a:buNone/>
            </a:pPr>
            <a:r>
              <a:rPr lang="en-US" sz="2600" i="1" dirty="0" smtClean="0">
                <a:latin typeface="Times New Roman"/>
                <a:cs typeface="Times New Roman"/>
              </a:rPr>
              <a:t>and confer upon me thoughts which may change this world </a:t>
            </a:r>
          </a:p>
          <a:p>
            <a:pPr marL="0" indent="0">
              <a:buNone/>
            </a:pPr>
            <a:r>
              <a:rPr lang="en-US" sz="2600" i="1" dirty="0" smtClean="0">
                <a:latin typeface="Times New Roman"/>
                <a:cs typeface="Times New Roman"/>
              </a:rPr>
              <a:t>into a rose garden through the outpourings of heavenly grace</a:t>
            </a:r>
            <a:r>
              <a:rPr lang="en-US" sz="2600" dirty="0"/>
              <a:t> </a:t>
            </a:r>
            <a:r>
              <a:rPr lang="en-US" sz="2600" dirty="0" smtClean="0"/>
              <a:t>.</a:t>
            </a:r>
            <a:endParaRPr lang="en-US" sz="2600" dirty="0"/>
          </a:p>
          <a:p>
            <a:pPr marL="0" indent="0">
              <a:buNone/>
            </a:pPr>
            <a:r>
              <a:rPr lang="fr-FR" sz="2000" dirty="0"/>
              <a:t>~ '</a:t>
            </a:r>
            <a:r>
              <a:rPr lang="fr-FR" sz="2000" dirty="0" err="1"/>
              <a:t>Abdu’l-Bahá</a:t>
            </a:r>
            <a:r>
              <a:rPr lang="fr-FR" sz="2000" dirty="0"/>
              <a:t> </a:t>
            </a:r>
            <a:endParaRPr lang="en-US" sz="1400" dirty="0"/>
          </a:p>
        </p:txBody>
      </p:sp>
      <p:pic>
        <p:nvPicPr>
          <p:cNvPr id="4" name="Picture 3" descr="Helpfulness immage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5283" y="1585892"/>
            <a:ext cx="1460500" cy="1790700"/>
          </a:xfrm>
          <a:prstGeom prst="rect">
            <a:avLst/>
          </a:prstGeom>
        </p:spPr>
      </p:pic>
      <p:pic>
        <p:nvPicPr>
          <p:cNvPr id="1026" name="Picture 2" descr="C:\Program Files (x86)\Microsoft Office\MEDIA\CAGCAT10\j0281904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84393" y="4601452"/>
            <a:ext cx="1825142" cy="172547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745725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77800"/>
            <a:ext cx="8042276" cy="936532"/>
          </a:xfrm>
        </p:spPr>
        <p:txBody>
          <a:bodyPr/>
          <a:lstStyle/>
          <a:p>
            <a:r>
              <a:rPr lang="en-US" b="1" u="sng" dirty="0">
                <a:latin typeface="Times New Roman" pitchFamily="18" charset="0"/>
                <a:cs typeface="Times New Roman" pitchFamily="18" charset="0"/>
              </a:rPr>
              <a:t>Hello</a:t>
            </a:r>
            <a:r>
              <a:rPr lang="en-US" b="1" dirty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700" y="1422400"/>
            <a:ext cx="8547100" cy="4521201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>
                <a:latin typeface="Times New Roman"/>
                <a:cs typeface="Times New Roman"/>
              </a:rPr>
              <a:t>	</a:t>
            </a:r>
            <a:r>
              <a:rPr lang="en-US" sz="2800" dirty="0" smtClean="0">
                <a:latin typeface="Times New Roman"/>
                <a:cs typeface="Times New Roman"/>
              </a:rPr>
              <a:t>Hello </a:t>
            </a:r>
            <a:r>
              <a:rPr lang="en-US" sz="2800" dirty="0">
                <a:latin typeface="Times New Roman"/>
                <a:cs typeface="Times New Roman"/>
              </a:rPr>
              <a:t>everybody!  So glad to see </a:t>
            </a:r>
            <a:r>
              <a:rPr lang="en-US" sz="2800" dirty="0" smtClean="0">
                <a:latin typeface="Times New Roman"/>
                <a:cs typeface="Times New Roman"/>
              </a:rPr>
              <a:t>you!               Hello everybody, so glad to see you too!  Hello to ____, so glad to see you!  Hello to _______, so glad to see you too!  Hello everybody!  So glad to see you!                 Hello everybody, so glad to see you!</a:t>
            </a:r>
          </a:p>
          <a:p>
            <a:endParaRPr lang="en-US" dirty="0"/>
          </a:p>
        </p:txBody>
      </p:sp>
      <p:pic>
        <p:nvPicPr>
          <p:cNvPr id="5" name="Picture 4" descr="bahai cc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4089" y="4110996"/>
            <a:ext cx="4999756" cy="2099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6747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144311"/>
            <a:ext cx="7950339" cy="767066"/>
          </a:xfrm>
        </p:spPr>
        <p:txBody>
          <a:bodyPr/>
          <a:lstStyle/>
          <a:p>
            <a:r>
              <a:rPr lang="en-US" b="1" u="sng" dirty="0" smtClean="0">
                <a:latin typeface="Times New Roman"/>
                <a:cs typeface="Times New Roman"/>
              </a:rPr>
              <a:t/>
            </a:r>
            <a:br>
              <a:rPr lang="en-US" b="1" u="sng" dirty="0" smtClean="0">
                <a:latin typeface="Times New Roman"/>
                <a:cs typeface="Times New Roman"/>
              </a:rPr>
            </a:br>
            <a:r>
              <a:rPr lang="en-US" b="1" u="sng" dirty="0" smtClean="0">
                <a:latin typeface="Times New Roman"/>
                <a:cs typeface="Times New Roman"/>
              </a:rPr>
              <a:t/>
            </a:r>
            <a:br>
              <a:rPr lang="en-US" b="1" u="sng" dirty="0" smtClean="0">
                <a:latin typeface="Times New Roman"/>
                <a:cs typeface="Times New Roman"/>
              </a:rPr>
            </a:br>
            <a:r>
              <a:rPr lang="en-US" b="1" u="sng" dirty="0">
                <a:latin typeface="Times New Roman"/>
                <a:cs typeface="Times New Roman"/>
              </a:rPr>
              <a:t/>
            </a:r>
            <a:br>
              <a:rPr lang="en-US" b="1" u="sng" dirty="0">
                <a:latin typeface="Times New Roman"/>
                <a:cs typeface="Times New Roman"/>
              </a:rPr>
            </a:br>
            <a:r>
              <a:rPr lang="en-US" b="1" u="sng" dirty="0" smtClean="0">
                <a:latin typeface="Times New Roman"/>
                <a:cs typeface="Times New Roman"/>
              </a:rPr>
              <a:t>Introduction to Respect for the Environment and Book</a:t>
            </a:r>
            <a:endParaRPr lang="en-US" b="1" u="sng" dirty="0"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338" y="1325349"/>
            <a:ext cx="8042276" cy="269211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4000" dirty="0" smtClean="0"/>
          </a:p>
          <a:p>
            <a:pPr marL="0" indent="0">
              <a:buNone/>
            </a:pPr>
            <a:endParaRPr lang="en-US" sz="3200" dirty="0"/>
          </a:p>
        </p:txBody>
      </p:sp>
      <p:pic>
        <p:nvPicPr>
          <p:cNvPr id="4" name="Picture 3" descr="book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7151" y="2614118"/>
            <a:ext cx="2895600" cy="2806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38368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Environment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dirty="0" smtClean="0"/>
              <a:t>What can I do differently today to live a more environmental way?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dirty="0" smtClean="0"/>
              <a:t>When I go to bed at night, I can turn out all the lights.  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dirty="0" smtClean="0"/>
              <a:t>I can do it differently today.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endParaRPr lang="en-US" sz="1600" dirty="0" smtClean="0"/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dirty="0" smtClean="0"/>
              <a:t>What can you do differently today to live a more environmental way?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dirty="0" smtClean="0"/>
              <a:t>When you’re buying groceries, don’t use plastic bags please!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dirty="0" smtClean="0"/>
              <a:t>You can do it differently today.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endParaRPr lang="en-US" sz="1600" dirty="0" smtClean="0"/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dirty="0" smtClean="0"/>
              <a:t>What can we do differently today to live a more environmental way?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dirty="0" smtClean="0"/>
              <a:t>We can drive a smaller car.  We can walk if it’s not far.  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dirty="0" smtClean="0"/>
              <a:t>We can do it differently today.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endParaRPr lang="en-US" sz="1600" dirty="0" smtClean="0"/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dirty="0" smtClean="0"/>
              <a:t>What can I do differently today to live a more environmental way?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dirty="0" smtClean="0"/>
              <a:t>I’ll save water for the flowers just by taking shorter showers.  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dirty="0" smtClean="0"/>
              <a:t>I can do it differently today.  </a:t>
            </a:r>
            <a:r>
              <a:rPr lang="en-US" sz="1600" dirty="0" err="1" smtClean="0"/>
              <a:t>Yay</a:t>
            </a:r>
            <a:r>
              <a:rPr lang="en-US" sz="1600" dirty="0" smtClean="0"/>
              <a:t>!</a:t>
            </a:r>
            <a:endParaRPr lang="en-US" sz="1600" dirty="0"/>
          </a:p>
        </p:txBody>
      </p:sp>
      <p:pic>
        <p:nvPicPr>
          <p:cNvPr id="2050" name="Picture 2" descr="C:\Users\Natasha Kay\AppData\Local\Microsoft\Windows\Temporary Internet Files\Content.IE5\V114NY84\istockphoto_9225082-retro-cartoon-environment-icons-tree-recycling-water-drop-leaf-earth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0631" y="3744783"/>
            <a:ext cx="1760792" cy="1751144"/>
          </a:xfrm>
          <a:prstGeom prst="rect">
            <a:avLst/>
          </a:prstGeom>
          <a:noFill/>
        </p:spPr>
      </p:pic>
      <p:pic>
        <p:nvPicPr>
          <p:cNvPr id="2051" name="Picture 3" descr="C:\Users\Natasha Kay\AppData\Local\Microsoft\Windows\Temporary Internet Files\Content.IE5\11VHRRT5\Untitled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80631" y="1622583"/>
            <a:ext cx="1760792" cy="152939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4784342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Tiny Seed Song</a:t>
            </a:r>
            <a:endParaRPr lang="en-US" dirty="0"/>
          </a:p>
        </p:txBody>
      </p:sp>
      <p:sp>
        <p:nvSpPr>
          <p:cNvPr id="7" name="Content Placeholder 4"/>
          <p:cNvSpPr txBox="1">
            <a:spLocks/>
          </p:cNvSpPr>
          <p:nvPr/>
        </p:nvSpPr>
        <p:spPr>
          <a:xfrm>
            <a:off x="701675" y="1444532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9250" lvl="0" indent="-349250">
              <a:lnSpc>
                <a:spcPct val="120000"/>
              </a:lnSpc>
              <a:buClr>
                <a:schemeClr val="accent1">
                  <a:lumMod val="60000"/>
                  <a:lumOff val="40000"/>
                </a:schemeClr>
              </a:buClr>
              <a:buSzPct val="110000"/>
            </a:pP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 am -xxx-</a:t>
            </a:r>
          </a:p>
          <a:p>
            <a:pPr marL="349250" lvl="0" indent="-349250">
              <a:lnSpc>
                <a:spcPct val="120000"/>
              </a:lnSpc>
              <a:buClr>
                <a:schemeClr val="accent1">
                  <a:lumMod val="60000"/>
                  <a:lumOff val="40000"/>
                </a:schemeClr>
              </a:buClr>
              <a:buSzPct val="110000"/>
            </a:pP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 my God -xxx-</a:t>
            </a:r>
          </a:p>
          <a:p>
            <a:pPr marL="349250" lvl="0" indent="-349250">
              <a:lnSpc>
                <a:spcPct val="120000"/>
              </a:lnSpc>
              <a:buClr>
                <a:schemeClr val="accent1">
                  <a:lumMod val="60000"/>
                  <a:lumOff val="40000"/>
                </a:schemeClr>
              </a:buClr>
              <a:buSzPct val="110000"/>
            </a:pP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but a tiny seed -xxx- </a:t>
            </a:r>
          </a:p>
          <a:p>
            <a:pPr marL="349250" lvl="0" indent="-349250">
              <a:lnSpc>
                <a:spcPct val="120000"/>
              </a:lnSpc>
              <a:buClr>
                <a:schemeClr val="accent1">
                  <a:lumMod val="60000"/>
                  <a:lumOff val="40000"/>
                </a:schemeClr>
              </a:buClr>
              <a:buSzPct val="110000"/>
            </a:pP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which Thou -xxx- </a:t>
            </a:r>
          </a:p>
          <a:p>
            <a:pPr marL="349250" lvl="0" indent="-349250">
              <a:lnSpc>
                <a:spcPct val="120000"/>
              </a:lnSpc>
              <a:buClr>
                <a:schemeClr val="accent1">
                  <a:lumMod val="60000"/>
                  <a:lumOff val="40000"/>
                </a:schemeClr>
              </a:buClr>
              <a:buSzPct val="110000"/>
            </a:pP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hast sown -xxx- </a:t>
            </a:r>
          </a:p>
          <a:p>
            <a:pPr marL="349250" lvl="0" indent="-349250">
              <a:lnSpc>
                <a:spcPct val="120000"/>
              </a:lnSpc>
              <a:buClr>
                <a:schemeClr val="accent1">
                  <a:lumMod val="60000"/>
                  <a:lumOff val="40000"/>
                </a:schemeClr>
              </a:buClr>
              <a:buSzPct val="110000"/>
            </a:pP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in the soil of Thy love -xxx- </a:t>
            </a:r>
          </a:p>
          <a:p>
            <a:pPr marL="349250" lvl="0" indent="-349250">
              <a:lnSpc>
                <a:spcPct val="120000"/>
              </a:lnSpc>
              <a:buClr>
                <a:schemeClr val="accent1">
                  <a:lumMod val="60000"/>
                  <a:lumOff val="40000"/>
                </a:schemeClr>
              </a:buClr>
              <a:buSzPct val="110000"/>
            </a:pP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and caused -xxx- </a:t>
            </a:r>
          </a:p>
          <a:p>
            <a:pPr marL="349250" lvl="0" indent="-349250">
              <a:lnSpc>
                <a:spcPct val="120000"/>
              </a:lnSpc>
              <a:buClr>
                <a:schemeClr val="accent1">
                  <a:lumMod val="60000"/>
                  <a:lumOff val="40000"/>
                </a:schemeClr>
              </a:buClr>
              <a:buSzPct val="110000"/>
            </a:pP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to spring forth by the hand of Thy bounty.    </a:t>
            </a:r>
          </a:p>
          <a:p>
            <a:pPr marL="349250" lvl="0" indent="-349250">
              <a:lnSpc>
                <a:spcPct val="120000"/>
              </a:lnSpc>
              <a:buClr>
                <a:schemeClr val="accent1">
                  <a:lumMod val="60000"/>
                  <a:lumOff val="40000"/>
                </a:schemeClr>
              </a:buClr>
              <a:buSzPct val="110000"/>
            </a:pPr>
            <a:endParaRPr lang="en-US" sz="20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349250" lvl="0" indent="-349250">
              <a:lnSpc>
                <a:spcPct val="120000"/>
              </a:lnSpc>
              <a:buClr>
                <a:schemeClr val="accent1">
                  <a:lumMod val="60000"/>
                  <a:lumOff val="40000"/>
                </a:schemeClr>
              </a:buClr>
              <a:buSzPct val="110000"/>
            </a:pP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 am -xxx-</a:t>
            </a:r>
          </a:p>
          <a:p>
            <a:pPr marL="349250" lvl="0" indent="-349250">
              <a:lnSpc>
                <a:spcPct val="120000"/>
              </a:lnSpc>
              <a:buClr>
                <a:schemeClr val="accent1">
                  <a:lumMod val="60000"/>
                  <a:lumOff val="40000"/>
                </a:schemeClr>
              </a:buClr>
              <a:buSzPct val="110000"/>
            </a:pP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 my God -xxx-</a:t>
            </a:r>
          </a:p>
          <a:p>
            <a:pPr marL="349250" lvl="0" indent="-349250">
              <a:lnSpc>
                <a:spcPct val="120000"/>
              </a:lnSpc>
              <a:buClr>
                <a:schemeClr val="accent1">
                  <a:lumMod val="60000"/>
                  <a:lumOff val="40000"/>
                </a:schemeClr>
              </a:buClr>
              <a:buSzPct val="110000"/>
            </a:pP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but a tiny seed -xxx- 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3076" name="Picture 4" descr="C:\Users\Natasha Kay\AppData\Local\Microsoft\Windows\Temporary Internet Files\Content.IE5\V114NY84\seed-tree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96152" y="1444532"/>
            <a:ext cx="2595399" cy="347063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315096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Hooray for the World Song </a:t>
            </a:r>
            <a:endParaRPr lang="en-US" b="1" u="sng" dirty="0">
              <a:latin typeface="Times New Roman"/>
              <a:cs typeface="Times New Roman"/>
            </a:endParaRPr>
          </a:p>
        </p:txBody>
      </p:sp>
      <p:sp>
        <p:nvSpPr>
          <p:cNvPr id="8" name="Content Placeholder 4"/>
          <p:cNvSpPr>
            <a:spLocks noGrp="1"/>
          </p:cNvSpPr>
          <p:nvPr>
            <p:ph idx="1"/>
          </p:nvPr>
        </p:nvSpPr>
        <p:spPr>
          <a:xfrm>
            <a:off x="549274" y="1444531"/>
            <a:ext cx="8241521" cy="5206991"/>
          </a:xfrm>
        </p:spPr>
        <p:txBody>
          <a:bodyPr numCol="2"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b="1" dirty="0" smtClean="0">
                <a:solidFill>
                  <a:srgbClr val="00B050"/>
                </a:solidFill>
              </a:rPr>
              <a:t>CHORUS: 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dirty="0" smtClean="0">
                <a:solidFill>
                  <a:srgbClr val="00B050"/>
                </a:solidFill>
              </a:rPr>
              <a:t>Hooray for the world, I’m glad to be on it.  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dirty="0" smtClean="0">
                <a:solidFill>
                  <a:srgbClr val="00B050"/>
                </a:solidFill>
              </a:rPr>
              <a:t>Hooray for the world, I’m glad to be on it.  		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dirty="0" smtClean="0">
                <a:solidFill>
                  <a:srgbClr val="00B050"/>
                </a:solidFill>
              </a:rPr>
              <a:t>Hooray for the world, it’s a special place, 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dirty="0" smtClean="0">
                <a:solidFill>
                  <a:srgbClr val="00B050"/>
                </a:solidFill>
              </a:rPr>
              <a:t>We got mother nature and the human race</a:t>
            </a:r>
            <a:r>
              <a:rPr lang="en-US" sz="1600" dirty="0" smtClean="0"/>
              <a:t>.  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endParaRPr lang="en-US" sz="1600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dirty="0" smtClean="0"/>
              <a:t>The world’s got buffalo.  The world’s got bees. 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dirty="0" smtClean="0"/>
              <a:t>The world’s got jellyfish swimming in the seas. 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dirty="0" smtClean="0"/>
              <a:t>We got beavers and bears, bats and bugs,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dirty="0" smtClean="0"/>
              <a:t>Miniature poodles and slimy old slugs.  Oh…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1600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b="1" dirty="0" smtClean="0">
                <a:solidFill>
                  <a:srgbClr val="00B050"/>
                </a:solidFill>
              </a:rPr>
              <a:t>CHORUS </a:t>
            </a:r>
            <a:endParaRPr lang="en-US" sz="1600" b="1" dirty="0" smtClean="0">
              <a:solidFill>
                <a:srgbClr val="00B05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1600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dirty="0" smtClean="0"/>
              <a:t>The world’s got salami, the world’s got cheese,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dirty="0" smtClean="0"/>
              <a:t>We got maple syrup and mulberries. 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dirty="0" smtClean="0"/>
              <a:t>We got Egg </a:t>
            </a:r>
            <a:r>
              <a:rPr lang="en-US" sz="1600" dirty="0" err="1" smtClean="0"/>
              <a:t>Foo</a:t>
            </a:r>
            <a:r>
              <a:rPr lang="en-US" sz="1600" dirty="0" smtClean="0"/>
              <a:t>-Yung, bagels and lox,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dirty="0" smtClean="0"/>
              <a:t>Corn on the cob, and raisins in a box, so…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1600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b="1" dirty="0" smtClean="0">
                <a:solidFill>
                  <a:srgbClr val="00B050"/>
                </a:solidFill>
              </a:rPr>
              <a:t>CHORUS </a:t>
            </a:r>
            <a:endParaRPr lang="en-US" sz="1600" b="1" dirty="0" smtClean="0">
              <a:solidFill>
                <a:srgbClr val="00B05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1600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dirty="0" smtClean="0"/>
              <a:t>We got moms and dads, uncles and aunts,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dirty="0" smtClean="0"/>
              <a:t>Brothers, sisters, grandmas and gramps. 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dirty="0" smtClean="0"/>
              <a:t>We got neighbors next door, kids down the street.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dirty="0" smtClean="0"/>
              <a:t>Everywhere we go we got new friends to meet, oh…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endParaRPr lang="en-US" sz="1600" dirty="0" smtClean="0"/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b="1" dirty="0" smtClean="0">
                <a:solidFill>
                  <a:srgbClr val="00B050"/>
                </a:solidFill>
              </a:rPr>
              <a:t>CHORUS</a:t>
            </a:r>
            <a:endParaRPr lang="en-US" sz="1600" b="1" dirty="0">
              <a:solidFill>
                <a:srgbClr val="00B050"/>
              </a:solidFill>
            </a:endParaRPr>
          </a:p>
        </p:txBody>
      </p:sp>
      <p:pic>
        <p:nvPicPr>
          <p:cNvPr id="5124" name="Picture 4" descr="C:\Users\Natasha Kay\AppData\Local\Microsoft\Windows\Temporary Internet Files\Content.IE5\Y22U6CJP\globe-clipart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33223" y="5414387"/>
            <a:ext cx="1285199" cy="123713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397376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Show Responsibility</a:t>
            </a:r>
            <a:r>
              <a:rPr lang="en-US" dirty="0" smtClean="0"/>
              <a:t> </a:t>
            </a:r>
            <a:endParaRPr lang="en-US" b="1" u="sng" dirty="0"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dirty="0" smtClean="0"/>
              <a:t>Horses, buffalos, even the bugs, they are beautiful and they help us</a:t>
            </a:r>
          </a:p>
          <a:p>
            <a:pPr>
              <a:buNone/>
            </a:pPr>
            <a:r>
              <a:rPr lang="en-US" dirty="0" smtClean="0"/>
              <a:t>Tigers, panda bears, kangaroos, they are gifts for us too,</a:t>
            </a:r>
          </a:p>
          <a:p>
            <a:pPr>
              <a:buNone/>
            </a:pPr>
            <a:r>
              <a:rPr lang="en-US" dirty="0" smtClean="0"/>
              <a:t>So we must show responsibility, show responsibility</a:t>
            </a:r>
          </a:p>
          <a:p>
            <a:pPr>
              <a:buNone/>
            </a:pPr>
            <a:r>
              <a:rPr lang="en-US" dirty="0" smtClean="0"/>
              <a:t>If we shelter them, give them love and care, they will always be there.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Rivers, forests, even the grass, they are beautiful.  Let’s make them last.</a:t>
            </a:r>
          </a:p>
          <a:p>
            <a:pPr>
              <a:buNone/>
            </a:pPr>
            <a:r>
              <a:rPr lang="en-US" dirty="0" smtClean="0"/>
              <a:t>Carrots, cabbages, juicy bamboo, they are gifts for us too</a:t>
            </a:r>
          </a:p>
          <a:p>
            <a:pPr>
              <a:buNone/>
            </a:pPr>
            <a:r>
              <a:rPr lang="en-US" dirty="0" smtClean="0"/>
              <a:t>So we must show responsibility, show responsibility</a:t>
            </a:r>
          </a:p>
          <a:p>
            <a:pPr>
              <a:buNone/>
            </a:pPr>
            <a:r>
              <a:rPr lang="en-US" dirty="0" smtClean="0"/>
              <a:t>If we shelter them, give them love and care, they will always be there</a:t>
            </a:r>
          </a:p>
          <a:p>
            <a:pPr>
              <a:buNone/>
            </a:pPr>
            <a:r>
              <a:rPr lang="en-US" dirty="0" smtClean="0"/>
              <a:t>If we shelter them, give them love and care, they will always be there. </a:t>
            </a:r>
            <a:endParaRPr lang="en-US" dirty="0"/>
          </a:p>
        </p:txBody>
      </p:sp>
      <p:pic>
        <p:nvPicPr>
          <p:cNvPr id="6146" name="Picture 2" descr="C:\Program Files (x86)\Microsoft Office\MEDIA\CAGCAT10\j0332364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7315" y="1600201"/>
            <a:ext cx="1490714" cy="1201105"/>
          </a:xfrm>
          <a:prstGeom prst="rect">
            <a:avLst/>
          </a:prstGeom>
          <a:noFill/>
        </p:spPr>
      </p:pic>
      <p:pic>
        <p:nvPicPr>
          <p:cNvPr id="6147" name="Picture 3" descr="C:\Users\Natasha Kay\AppData\Local\Microsoft\Windows\Temporary Internet Files\Content.IE5\SPXXSB4H\forest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7315" y="3784137"/>
            <a:ext cx="1490714" cy="107250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089012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</a:majorFont>
      <a:minorFont>
        <a:latin typeface="News Gothic MT"/>
        <a:ea typeface=""/>
        <a:cs typeface=""/>
        <a:font script="Jpan" typeface="ＭＳ Ｐゴシック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38072</TotalTime>
  <Words>686</Words>
  <Application>Microsoft Macintosh PowerPoint</Application>
  <PresentationFormat>On-screen Show (4:3)</PresentationFormat>
  <Paragraphs>146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Breeze</vt:lpstr>
      <vt:lpstr>Respect for the Environment</vt:lpstr>
      <vt:lpstr>PowerPoint Presentation</vt:lpstr>
      <vt:lpstr>Opening Prayer </vt:lpstr>
      <vt:lpstr>Hello </vt:lpstr>
      <vt:lpstr>   Introduction to Respect for the Environment and Book</vt:lpstr>
      <vt:lpstr>Environment </vt:lpstr>
      <vt:lpstr>Tiny Seed Song</vt:lpstr>
      <vt:lpstr>Hooray for the World Song </vt:lpstr>
      <vt:lpstr>Show Responsibility </vt:lpstr>
      <vt:lpstr>Hello World</vt:lpstr>
      <vt:lpstr>Respect</vt:lpstr>
      <vt:lpstr>Quotation on Respect for the Environment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Cleanliness</dc:title>
  <dc:creator>Mona Moshfeghi</dc:creator>
  <cp:lastModifiedBy>Julie Iraninejad</cp:lastModifiedBy>
  <cp:revision>131</cp:revision>
  <dcterms:created xsi:type="dcterms:W3CDTF">2001-01-01T00:11:10Z</dcterms:created>
  <dcterms:modified xsi:type="dcterms:W3CDTF">2018-03-15T20:21:44Z</dcterms:modified>
</cp:coreProperties>
</file>