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65" r:id="rId2"/>
    <p:sldId id="257" r:id="rId3"/>
    <p:sldId id="282" r:id="rId4"/>
    <p:sldId id="259" r:id="rId5"/>
    <p:sldId id="283" r:id="rId6"/>
    <p:sldId id="284" r:id="rId7"/>
    <p:sldId id="285" r:id="rId8"/>
    <p:sldId id="263" r:id="rId9"/>
    <p:sldId id="286" r:id="rId10"/>
    <p:sldId id="287" r:id="rId11"/>
    <p:sldId id="266" r:id="rId12"/>
    <p:sldId id="288" r:id="rId13"/>
    <p:sldId id="268" r:id="rId14"/>
    <p:sldId id="289" r:id="rId15"/>
    <p:sldId id="270" r:id="rId16"/>
    <p:sldId id="271" r:id="rId17"/>
    <p:sldId id="272" r:id="rId18"/>
    <p:sldId id="290" r:id="rId19"/>
    <p:sldId id="291" r:id="rId20"/>
    <p:sldId id="275" r:id="rId21"/>
    <p:sldId id="276" r:id="rId22"/>
    <p:sldId id="292" r:id="rId23"/>
    <p:sldId id="278" r:id="rId24"/>
    <p:sldId id="293" r:id="rId25"/>
    <p:sldId id="294" r:id="rId26"/>
    <p:sldId id="330" r:id="rId27"/>
    <p:sldId id="296" r:id="rId28"/>
    <p:sldId id="297" r:id="rId29"/>
    <p:sldId id="298" r:id="rId30"/>
    <p:sldId id="299" r:id="rId31"/>
    <p:sldId id="300" r:id="rId32"/>
    <p:sldId id="301" r:id="rId33"/>
    <p:sldId id="303" r:id="rId34"/>
    <p:sldId id="304"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25" r:id="rId48"/>
    <p:sldId id="318" r:id="rId49"/>
    <p:sldId id="319" r:id="rId50"/>
    <p:sldId id="329" r:id="rId51"/>
    <p:sldId id="322" r:id="rId52"/>
    <p:sldId id="32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7FE0"/>
    <a:srgbClr val="0412CC"/>
    <a:srgbClr val="030FCA"/>
    <a:srgbClr val="0326D9"/>
    <a:srgbClr val="FFFFFF"/>
    <a:srgbClr val="92725A"/>
    <a:srgbClr val="5B7631"/>
    <a:srgbClr val="819759"/>
    <a:srgbClr val="000000"/>
    <a:srgbClr val="0E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706" autoAdjust="0"/>
  </p:normalViewPr>
  <p:slideViewPr>
    <p:cSldViewPr snapToGrid="0">
      <p:cViewPr>
        <p:scale>
          <a:sx n="70" d="100"/>
          <a:sy n="70" d="100"/>
        </p:scale>
        <p:origin x="-1568" y="-1024"/>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3/13/19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3/13/19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3/13/19</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3/13/19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3/13/19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3/13/19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9C747C-766C-4207-A4E3-3B5DBDDF7D02}"/>
              </a:ext>
            </a:extLst>
          </p:cNvPr>
          <p:cNvSpPr>
            <a:spLocks noGrp="1"/>
          </p:cNvSpPr>
          <p:nvPr>
            <p:ph type="title"/>
          </p:nvPr>
        </p:nvSpPr>
        <p:spPr>
          <a:xfrm>
            <a:off x="1341120" y="467360"/>
            <a:ext cx="9509760" cy="636226"/>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0CD83D2-7D1F-4ADF-9CFD-38D333D0C5B9}"/>
              </a:ext>
            </a:extLst>
          </p:cNvPr>
          <p:cNvSpPr>
            <a:spLocks noGrp="1"/>
          </p:cNvSpPr>
          <p:nvPr>
            <p:ph type="body" idx="1"/>
          </p:nvPr>
        </p:nvSpPr>
        <p:spPr>
          <a:xfrm>
            <a:off x="1341120" y="1250732"/>
            <a:ext cx="9509760" cy="4778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EAC8B91-1225-4E67-A9E4-9BCE832F9628}"/>
              </a:ext>
            </a:extLst>
          </p:cNvPr>
          <p:cNvSpPr>
            <a:spLocks noGrp="1"/>
          </p:cNvSpPr>
          <p:nvPr>
            <p:ph type="dt" sz="half" idx="10"/>
          </p:nvPr>
        </p:nvSpPr>
        <p:spPr/>
        <p:txBody>
          <a:bodyPr/>
          <a:lstStyle/>
          <a:p>
            <a:fld id="{09B3E244-174B-4131-B2F2-28376AABCF98}" type="datetimeFigureOut">
              <a:rPr lang="en-US" smtClean="0"/>
              <a:t>3/13/19</a:t>
            </a:fld>
            <a:endParaRPr lang="en-US"/>
          </a:p>
        </p:txBody>
      </p:sp>
      <p:sp>
        <p:nvSpPr>
          <p:cNvPr id="5" name="Footer Placeholder 4">
            <a:extLst>
              <a:ext uri="{FF2B5EF4-FFF2-40B4-BE49-F238E27FC236}">
                <a16:creationId xmlns="" xmlns:a16="http://schemas.microsoft.com/office/drawing/2014/main" id="{88F32E35-5C8F-4E2D-BAD7-ADEAB8CF6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76CD5EF-E75C-4708-BB5E-FF088C9F9ED7}"/>
              </a:ext>
            </a:extLst>
          </p:cNvPr>
          <p:cNvSpPr>
            <a:spLocks noGrp="1"/>
          </p:cNvSpPr>
          <p:nvPr>
            <p:ph type="sldNum" sz="quarter" idx="12"/>
          </p:nvPr>
        </p:nvSpPr>
        <p:spPr/>
        <p:txBody>
          <a:bodyPr/>
          <a:lstStyle/>
          <a:p>
            <a:fld id="{1396DD97-AD19-456E-8A93-237A3D53107D}" type="slidenum">
              <a:rPr lang="en-US" smtClean="0"/>
              <a:t>‹#›</a:t>
            </a:fld>
            <a:endParaRPr lang="en-US"/>
          </a:p>
        </p:txBody>
      </p:sp>
    </p:spTree>
    <p:extLst>
      <p:ext uri="{BB962C8B-B14F-4D97-AF65-F5344CB8AC3E}">
        <p14:creationId xmlns:p14="http://schemas.microsoft.com/office/powerpoint/2010/main" val="70147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3/13/19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3/13/19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endParaRPr/>
          </a:p>
        </p:txBody>
      </p:sp>
      <p:sp>
        <p:nvSpPr>
          <p:cNvPr id="4"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3/13/19</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DD7D43D-6574-4C7B-808D-C6C12215A4D4}" type="datetimeFigureOut">
              <a:rPr lang="en-US"/>
              <a:t>3/13/19</a:t>
            </a:fld>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a:p>
        </p:txBody>
      </p:sp>
      <p:sp>
        <p:nvSpPr>
          <p:cNvPr id="7" name="Date Placeholder 7"/>
          <p:cNvSpPr>
            <a:spLocks noGrp="1"/>
          </p:cNvSpPr>
          <p:nvPr>
            <p:ph type="dt" sz="half" idx="10"/>
          </p:nvPr>
        </p:nvSpPr>
        <p:spPr/>
        <p:txBody>
          <a:bodyPr/>
          <a:lstStyle/>
          <a:p>
            <a:fld id="{9E583DDF-CA54-461A-A486-592D2374C532}" type="datetimeFigureOut">
              <a:rPr lang="en-US"/>
              <a:t>3/13/19</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a:p>
        </p:txBody>
      </p:sp>
      <p:sp>
        <p:nvSpPr>
          <p:cNvPr id="3" name="Date Placeholder 3"/>
          <p:cNvSpPr>
            <a:spLocks noGrp="1"/>
          </p:cNvSpPr>
          <p:nvPr>
            <p:ph type="dt" sz="half" idx="10"/>
          </p:nvPr>
        </p:nvSpPr>
        <p:spPr/>
        <p:txBody>
          <a:bodyPr/>
          <a:lstStyle/>
          <a:p>
            <a:fld id="{9E583DDF-CA54-461A-A486-592D2374C532}" type="datetimeFigureOut">
              <a:rPr lang="en-US"/>
              <a:t>3/13/19</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endParaRPr/>
          </a:p>
        </p:txBody>
      </p:sp>
      <p:sp>
        <p:nvSpPr>
          <p:cNvPr id="2" name="Date Placeholder 2"/>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3/13/19</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3/13/19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850" y="467360"/>
            <a:ext cx="10920154" cy="713047"/>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642850" y="1346662"/>
            <a:ext cx="10920154" cy="504397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fld id="{9E583DDF-CA54-461A-A486-592D2374C532}" type="datetimeFigureOut">
              <a:rPr lang="en-US" smtClean="0"/>
              <a:pPr/>
              <a:t>3/13/19</a:t>
            </a:fld>
            <a:endParaRPr lang="en-US"/>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 id="214748366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Cambria" panose="02040503050406030204" pitchFamily="18" charset="0"/>
          <a:ea typeface="+mj-ea"/>
          <a:cs typeface="+mj-cs"/>
        </a:defRPr>
      </a:lvl1pPr>
    </p:titleStyle>
    <p:bodyStyle>
      <a:lvl1pPr marL="274320" indent="-228600" algn="l" defTabSz="914400" rtl="0" eaLnBrk="1" latinLnBrk="0" hangingPunct="1">
        <a:lnSpc>
          <a:spcPct val="150000"/>
        </a:lnSpc>
        <a:spcBef>
          <a:spcPts val="1800"/>
        </a:spcBef>
        <a:buClr>
          <a:schemeClr val="tx2"/>
        </a:buClr>
        <a:buSzPct val="100000"/>
        <a:buFont typeface="Arial" pitchFamily="34" charset="0"/>
        <a:buChar char="▪"/>
        <a:defRPr sz="2000" kern="1200">
          <a:solidFill>
            <a:schemeClr val="tx2"/>
          </a:solidFill>
          <a:latin typeface="Cambria" panose="02040503050406030204" pitchFamily="18" charset="0"/>
          <a:ea typeface="+mn-ea"/>
          <a:cs typeface="+mn-cs"/>
        </a:defRPr>
      </a:lvl1pPr>
      <a:lvl2pPr marL="594360" indent="-228600" algn="l" defTabSz="914400" rtl="0" eaLnBrk="1" latinLnBrk="0" hangingPunct="1">
        <a:lnSpc>
          <a:spcPct val="150000"/>
        </a:lnSpc>
        <a:spcBef>
          <a:spcPts val="1000"/>
        </a:spcBef>
        <a:buClr>
          <a:schemeClr val="tx2"/>
        </a:buClr>
        <a:buSzPct val="100000"/>
        <a:buFont typeface="Arial" pitchFamily="34" charset="0"/>
        <a:buChar char="▪"/>
        <a:defRPr sz="1800" kern="1200">
          <a:solidFill>
            <a:schemeClr val="tx2"/>
          </a:solidFill>
          <a:latin typeface="Cambria" panose="02040503050406030204" pitchFamily="18" charset="0"/>
          <a:ea typeface="+mn-ea"/>
          <a:cs typeface="+mn-cs"/>
        </a:defRPr>
      </a:lvl2pPr>
      <a:lvl3pPr marL="914400" indent="-228600" algn="l" defTabSz="914400" rtl="0" eaLnBrk="1" latinLnBrk="0" hangingPunct="1">
        <a:lnSpc>
          <a:spcPct val="150000"/>
        </a:lnSpc>
        <a:spcBef>
          <a:spcPts val="800"/>
        </a:spcBef>
        <a:buClr>
          <a:schemeClr val="tx2"/>
        </a:buClr>
        <a:buSzPct val="100000"/>
        <a:buFont typeface="Arial" pitchFamily="34" charset="0"/>
        <a:buChar char="▪"/>
        <a:defRPr sz="1600" kern="1200">
          <a:solidFill>
            <a:schemeClr val="tx2"/>
          </a:solidFill>
          <a:latin typeface="Cambria" panose="02040503050406030204" pitchFamily="18" charset="0"/>
          <a:ea typeface="+mn-ea"/>
          <a:cs typeface="+mn-cs"/>
        </a:defRPr>
      </a:lvl3pPr>
      <a:lvl4pPr marL="1234440" indent="-228600" algn="l" defTabSz="914400" rtl="0" eaLnBrk="1" latinLnBrk="0" hangingPunct="1">
        <a:lnSpc>
          <a:spcPct val="150000"/>
        </a:lnSpc>
        <a:spcBef>
          <a:spcPts val="800"/>
        </a:spcBef>
        <a:buClr>
          <a:schemeClr val="tx2"/>
        </a:buClr>
        <a:buSzPct val="100000"/>
        <a:buFont typeface="Arial" pitchFamily="34" charset="0"/>
        <a:buChar char="▪"/>
        <a:defRPr sz="1400" kern="1200">
          <a:solidFill>
            <a:schemeClr val="tx2"/>
          </a:solidFill>
          <a:latin typeface="Cambria" panose="02040503050406030204" pitchFamily="18" charset="0"/>
          <a:ea typeface="+mn-ea"/>
          <a:cs typeface="+mn-cs"/>
        </a:defRPr>
      </a:lvl4pPr>
      <a:lvl5pPr marL="1554480" indent="-228600" algn="l" defTabSz="914400" rtl="0" eaLnBrk="1" latinLnBrk="0" hangingPunct="1">
        <a:lnSpc>
          <a:spcPct val="150000"/>
        </a:lnSpc>
        <a:spcBef>
          <a:spcPts val="800"/>
        </a:spcBef>
        <a:buClr>
          <a:schemeClr val="tx2"/>
        </a:buClr>
        <a:buSzPct val="100000"/>
        <a:buFont typeface="Arial" pitchFamily="34" charset="0"/>
        <a:buChar char="▪"/>
        <a:defRPr sz="1400" kern="1200">
          <a:solidFill>
            <a:schemeClr val="tx2"/>
          </a:solidFill>
          <a:latin typeface="Cambria" panose="02040503050406030204" pitchFamily="18" charset="0"/>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bahai.org" TargetMode="Externa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hyperlink" Target="http://www.bahai.org" TargetMode="External"/><Relationship Id="rId4" Type="http://schemas.openxmlformats.org/officeDocument/2006/relationships/hyperlink" Target="http://www.us.bahai.org" TargetMode="External"/><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An Introduction to the Baha’i Faith</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6C18C52-DA5A-4210-9ADD-6DA66DA46309}"/>
              </a:ext>
            </a:extLst>
          </p:cNvPr>
          <p:cNvPicPr>
            <a:picLocks noChangeAspect="1"/>
          </p:cNvPicPr>
          <p:nvPr/>
        </p:nvPicPr>
        <p:blipFill rotWithShape="1">
          <a:blip r:embed="rId2">
            <a:extLst>
              <a:ext uri="{28A0092B-C50C-407E-A947-70E740481C1C}">
                <a14:useLocalDpi xmlns:a14="http://schemas.microsoft.com/office/drawing/2010/main" val="0"/>
              </a:ext>
            </a:extLst>
          </a:blip>
          <a:srcRect b="46124"/>
          <a:stretch/>
        </p:blipFill>
        <p:spPr>
          <a:xfrm>
            <a:off x="0" y="0"/>
            <a:ext cx="12192000" cy="6568580"/>
          </a:xfrm>
          <a:prstGeom prst="rect">
            <a:avLst/>
          </a:prstGeom>
        </p:spPr>
      </p:pic>
      <p:sp>
        <p:nvSpPr>
          <p:cNvPr id="3" name="Text Placeholder 2">
            <a:extLst>
              <a:ext uri="{FF2B5EF4-FFF2-40B4-BE49-F238E27FC236}">
                <a16:creationId xmlns="" xmlns:a16="http://schemas.microsoft.com/office/drawing/2014/main" id="{930EE7B0-5F5F-4AAB-8895-D4FAA56E18A3}"/>
              </a:ext>
            </a:extLst>
          </p:cNvPr>
          <p:cNvSpPr>
            <a:spLocks noGrp="1"/>
          </p:cNvSpPr>
          <p:nvPr>
            <p:ph idx="1"/>
          </p:nvPr>
        </p:nvSpPr>
        <p:spPr>
          <a:xfrm>
            <a:off x="703035" y="907011"/>
            <a:ext cx="10920154" cy="5043978"/>
          </a:xfrm>
        </p:spPr>
        <p:txBody>
          <a:bodyPr>
            <a:normAutofit/>
          </a:bodyPr>
          <a:lstStyle/>
          <a:p>
            <a:pPr marL="45720" marR="0" lvl="0" indent="0" rtl="0">
              <a:buNone/>
            </a:pPr>
            <a:r>
              <a:rPr lang="en-US" b="1" i="0" u="none" strike="noStrike" baseline="0" dirty="0">
                <a:solidFill>
                  <a:prstClr val="black"/>
                </a:solidFill>
              </a:rPr>
              <a:t>“There can be no doubt whatever that the peoples of the world, of whatever race or religion, derive their inspiration from one heavenly Source, and are the subjects of one God.”  </a:t>
            </a:r>
          </a:p>
          <a:p>
            <a:pPr marL="45720" marR="0" lvl="0" indent="0" algn="ctr" rtl="0">
              <a:buNone/>
            </a:pPr>
            <a:endParaRPr lang="en-US" b="1" i="0" u="none" strike="noStrike" baseline="0" dirty="0">
              <a:solidFill>
                <a:prstClr val="black"/>
              </a:solidFill>
            </a:endParaRPr>
          </a:p>
          <a:p>
            <a:pPr marL="45720" marR="0" lvl="0" indent="0" rtl="0">
              <a:buNone/>
            </a:pPr>
            <a:r>
              <a:rPr lang="en-US" b="1" i="0" u="none" strike="noStrike" baseline="0" dirty="0">
                <a:solidFill>
                  <a:prstClr val="black"/>
                </a:solidFill>
              </a:rPr>
              <a:t>“They all abide in the same tabernacle, soar in the same heaven, are seated upon the same throne, utter the same speech, and proclaim the same Faith.”  He urges the peoples of the world to “consort with the followers of all religions in a spirit of friendliness and fellowship.”                   -Baha’u’llah</a:t>
            </a:r>
          </a:p>
        </p:txBody>
      </p:sp>
    </p:spTree>
    <p:extLst>
      <p:ext uri="{BB962C8B-B14F-4D97-AF65-F5344CB8AC3E}">
        <p14:creationId xmlns:p14="http://schemas.microsoft.com/office/powerpoint/2010/main" val="37540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357FEA8-241A-4482-B90E-C1B363F3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59" y="0"/>
            <a:ext cx="8777681" cy="6583261"/>
          </a:xfrm>
          <a:prstGeom prst="rect">
            <a:avLst/>
          </a:prstGeom>
        </p:spPr>
      </p:pic>
      <p:sp>
        <p:nvSpPr>
          <p:cNvPr id="3" name="Text Placeholder 2">
            <a:extLst>
              <a:ext uri="{FF2B5EF4-FFF2-40B4-BE49-F238E27FC236}">
                <a16:creationId xmlns="" xmlns:a16="http://schemas.microsoft.com/office/drawing/2014/main" id="{2D230A5D-F230-4756-86D0-5A03168723EA}"/>
              </a:ext>
            </a:extLst>
          </p:cNvPr>
          <p:cNvSpPr>
            <a:spLocks noGrp="1"/>
          </p:cNvSpPr>
          <p:nvPr>
            <p:ph idx="1"/>
          </p:nvPr>
        </p:nvSpPr>
        <p:spPr>
          <a:xfrm>
            <a:off x="2230002" y="3691366"/>
            <a:ext cx="7961152" cy="2665602"/>
          </a:xfrm>
          <a:solidFill>
            <a:schemeClr val="bg2">
              <a:tint val="95000"/>
              <a:satMod val="170000"/>
              <a:alpha val="15000"/>
            </a:schemeClr>
          </a:solidFill>
        </p:spPr>
        <p:txBody>
          <a:bodyPr/>
          <a:lstStyle/>
          <a:p>
            <a:pPr marL="45720" marR="0" lvl="0" indent="0" algn="r" rtl="0">
              <a:lnSpc>
                <a:spcPct val="100000"/>
              </a:lnSpc>
              <a:buNone/>
            </a:pPr>
            <a:r>
              <a:rPr lang="en-US" b="1" i="0" u="none" strike="noStrike" baseline="0" dirty="0">
                <a:solidFill>
                  <a:schemeClr val="tx1">
                    <a:lumMod val="75000"/>
                  </a:schemeClr>
                </a:solidFill>
                <a:latin typeface="Calibri" panose="020F0502020204030204" pitchFamily="34" charset="0"/>
              </a:rPr>
              <a:t>“That the divers communions of the earth, and the manifold systems of religious belief, should never be allowed to foster the feelings of animosity among men, is, in this Day, of the essence of the Faith of God and His Religion.  These principles and laws, these firmly established and mighty systems, have proceeded from one Source, and are the rays of one Light.  That they differ one from another is to be attributed to the varying requirements of the ages in which they were promulgated.”</a:t>
            </a:r>
            <a:br>
              <a:rPr lang="en-US" b="1" i="0" u="none" strike="noStrike" baseline="0" dirty="0">
                <a:solidFill>
                  <a:schemeClr val="tx1">
                    <a:lumMod val="75000"/>
                  </a:schemeClr>
                </a:solidFill>
                <a:latin typeface="Calibri" panose="020F0502020204030204" pitchFamily="34" charset="0"/>
              </a:rPr>
            </a:br>
            <a:r>
              <a:rPr lang="en-US" b="1" i="0" u="none" strike="noStrike" baseline="0" dirty="0">
                <a:solidFill>
                  <a:schemeClr val="tx1">
                    <a:lumMod val="75000"/>
                  </a:schemeClr>
                </a:solidFill>
                <a:latin typeface="Calibri" panose="020F0502020204030204" pitchFamily="34" charset="0"/>
              </a:rPr>
              <a:t>                                                                                  –Baha’u’llah</a:t>
            </a:r>
          </a:p>
        </p:txBody>
      </p:sp>
    </p:spTree>
    <p:extLst>
      <p:ext uri="{BB962C8B-B14F-4D97-AF65-F5344CB8AC3E}">
        <p14:creationId xmlns:p14="http://schemas.microsoft.com/office/powerpoint/2010/main" val="256166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FB6E64F-8917-47CD-A6B5-F26A03A47A7C}"/>
              </a:ext>
            </a:extLst>
          </p:cNvPr>
          <p:cNvPicPr>
            <a:picLocks noChangeAspect="1"/>
          </p:cNvPicPr>
          <p:nvPr/>
        </p:nvPicPr>
        <p:blipFill rotWithShape="1">
          <a:blip r:embed="rId2">
            <a:extLst>
              <a:ext uri="{28A0092B-C50C-407E-A947-70E740481C1C}">
                <a14:useLocalDpi xmlns:a14="http://schemas.microsoft.com/office/drawing/2010/main" val="0"/>
              </a:ext>
            </a:extLst>
          </a:blip>
          <a:srcRect t="369" b="19146"/>
          <a:stretch/>
        </p:blipFill>
        <p:spPr>
          <a:xfrm>
            <a:off x="0" y="10629"/>
            <a:ext cx="12208161" cy="6570923"/>
          </a:xfrm>
          <a:prstGeom prst="rect">
            <a:avLst/>
          </a:prstGeom>
        </p:spPr>
      </p:pic>
      <p:sp>
        <p:nvSpPr>
          <p:cNvPr id="3" name="Text Placeholder 2">
            <a:extLst>
              <a:ext uri="{FF2B5EF4-FFF2-40B4-BE49-F238E27FC236}">
                <a16:creationId xmlns="" xmlns:a16="http://schemas.microsoft.com/office/drawing/2014/main" id="{83B1EBBC-7CE5-46AA-9349-DC512340488C}"/>
              </a:ext>
            </a:extLst>
          </p:cNvPr>
          <p:cNvSpPr>
            <a:spLocks noGrp="1"/>
          </p:cNvSpPr>
          <p:nvPr>
            <p:ph type="body" idx="1"/>
          </p:nvPr>
        </p:nvSpPr>
        <p:spPr>
          <a:xfrm>
            <a:off x="322683" y="2256641"/>
            <a:ext cx="7479079" cy="4324912"/>
          </a:xfrm>
          <a:solidFill>
            <a:schemeClr val="tx1">
              <a:alpha val="33000"/>
            </a:schemeClr>
          </a:solidFill>
        </p:spPr>
        <p:txBody>
          <a:bodyPr>
            <a:normAutofit/>
          </a:bodyPr>
          <a:lstStyle/>
          <a:p>
            <a:pPr marL="45720" marR="0" lvl="0" indent="0" rtl="0">
              <a:lnSpc>
                <a:spcPct val="120000"/>
              </a:lnSpc>
              <a:buNone/>
            </a:pPr>
            <a:r>
              <a:rPr lang="en-US" sz="2400" b="1" i="0" u="none" strike="noStrike" baseline="0" dirty="0">
                <a:solidFill>
                  <a:schemeClr val="bg1"/>
                </a:solidFill>
                <a:cs typeface="Aharoni" panose="02010803020104030203" pitchFamily="2" charset="-79"/>
              </a:rPr>
              <a:t>“…the divine religions of the holy Manifestations of God are in reality one though in name and nomenclature they differ.  Man must be a lover of the light no matter from what day-spring it may appear.  He must be a lover of the rose no matter in what soil it may be growing.  He must be a seeker of the truth no matter from what source it come.  Attachment to the lantern is not loving the light…”</a:t>
            </a:r>
            <a:br>
              <a:rPr lang="en-US" sz="2400" b="1" i="0" u="none" strike="noStrike" baseline="0" dirty="0">
                <a:solidFill>
                  <a:schemeClr val="bg1"/>
                </a:solidFill>
                <a:cs typeface="Aharoni" panose="02010803020104030203" pitchFamily="2" charset="-79"/>
              </a:rPr>
            </a:br>
            <a:r>
              <a:rPr lang="en-US" sz="2400" b="1" i="0" u="none" strike="noStrike" baseline="0" dirty="0">
                <a:solidFill>
                  <a:schemeClr val="bg1"/>
                </a:solidFill>
                <a:cs typeface="Aharoni" panose="02010803020104030203" pitchFamily="2" charset="-79"/>
              </a:rPr>
              <a:t>                                                                       –</a:t>
            </a:r>
            <a:r>
              <a:rPr lang="en-US" sz="2400" b="1" i="0" u="none" strike="noStrike" baseline="0" dirty="0" err="1">
                <a:solidFill>
                  <a:schemeClr val="bg1"/>
                </a:solidFill>
                <a:cs typeface="Aharoni" panose="02010803020104030203" pitchFamily="2" charset="-79"/>
              </a:rPr>
              <a:t>Abdu’l</a:t>
            </a:r>
            <a:r>
              <a:rPr lang="en-US" sz="2400" b="1" i="0" u="none" strike="noStrike" baseline="0" dirty="0">
                <a:solidFill>
                  <a:schemeClr val="bg1"/>
                </a:solidFill>
                <a:cs typeface="Aharoni" panose="02010803020104030203" pitchFamily="2" charset="-79"/>
              </a:rPr>
              <a:t>-Baha</a:t>
            </a:r>
          </a:p>
        </p:txBody>
      </p:sp>
    </p:spTree>
    <p:extLst>
      <p:ext uri="{BB962C8B-B14F-4D97-AF65-F5344CB8AC3E}">
        <p14:creationId xmlns:p14="http://schemas.microsoft.com/office/powerpoint/2010/main" val="3421836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B647F47-E70C-4FF3-B02F-2BC37F3BDE3A}"/>
              </a:ext>
            </a:extLst>
          </p:cNvPr>
          <p:cNvPicPr>
            <a:picLocks noChangeAspect="1"/>
          </p:cNvPicPr>
          <p:nvPr/>
        </p:nvPicPr>
        <p:blipFill rotWithShape="1">
          <a:blip r:embed="rId2">
            <a:extLst>
              <a:ext uri="{28A0092B-C50C-407E-A947-70E740481C1C}">
                <a14:useLocalDpi xmlns:a14="http://schemas.microsoft.com/office/drawing/2010/main" val="0"/>
              </a:ext>
            </a:extLst>
          </a:blip>
          <a:srcRect t="16533" b="11881"/>
          <a:stretch/>
        </p:blipFill>
        <p:spPr>
          <a:xfrm>
            <a:off x="1" y="0"/>
            <a:ext cx="12192000" cy="6537278"/>
          </a:xfrm>
          <a:prstGeom prst="rect">
            <a:avLst/>
          </a:prstGeom>
        </p:spPr>
      </p:pic>
    </p:spTree>
    <p:extLst>
      <p:ext uri="{BB962C8B-B14F-4D97-AF65-F5344CB8AC3E}">
        <p14:creationId xmlns:p14="http://schemas.microsoft.com/office/powerpoint/2010/main" val="53559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0DD067C-72A4-4E2D-B0D7-476E8E48E329}"/>
              </a:ext>
            </a:extLst>
          </p:cNvPr>
          <p:cNvSpPr/>
          <p:nvPr/>
        </p:nvSpPr>
        <p:spPr>
          <a:xfrm>
            <a:off x="0" y="0"/>
            <a:ext cx="12192000" cy="6591869"/>
          </a:xfrm>
          <a:prstGeom prst="rect">
            <a:avLst/>
          </a:prstGeom>
          <a:solidFill>
            <a:srgbClr val="0604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7008672-5666-4849-9B94-CEBD4992565E}"/>
              </a:ext>
            </a:extLst>
          </p:cNvPr>
          <p:cNvPicPr>
            <a:picLocks noChangeAspect="1"/>
          </p:cNvPicPr>
          <p:nvPr/>
        </p:nvPicPr>
        <p:blipFill rotWithShape="1">
          <a:blip r:embed="rId2">
            <a:extLst>
              <a:ext uri="{28A0092B-C50C-407E-A947-70E740481C1C}">
                <a14:useLocalDpi xmlns:a14="http://schemas.microsoft.com/office/drawing/2010/main" val="0"/>
              </a:ext>
            </a:extLst>
          </a:blip>
          <a:srcRect b="15074"/>
          <a:stretch/>
        </p:blipFill>
        <p:spPr>
          <a:xfrm>
            <a:off x="3794079" y="477194"/>
            <a:ext cx="4394578" cy="5582414"/>
          </a:xfrm>
          <a:prstGeom prst="rect">
            <a:avLst/>
          </a:prstGeom>
        </p:spPr>
      </p:pic>
    </p:spTree>
    <p:extLst>
      <p:ext uri="{BB962C8B-B14F-4D97-AF65-F5344CB8AC3E}">
        <p14:creationId xmlns:p14="http://schemas.microsoft.com/office/powerpoint/2010/main" val="355598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A00CC158-81FE-4A3D-8931-913E3167CD4F}"/>
              </a:ext>
            </a:extLst>
          </p:cNvPr>
          <p:cNvSpPr>
            <a:spLocks noGrp="1"/>
          </p:cNvSpPr>
          <p:nvPr>
            <p:ph type="body" idx="1"/>
          </p:nvPr>
        </p:nvSpPr>
        <p:spPr>
          <a:xfrm>
            <a:off x="335280" y="1064525"/>
            <a:ext cx="3048000" cy="4859921"/>
          </a:xfrm>
        </p:spPr>
        <p:txBody>
          <a:bodyPr/>
          <a:lstStyle/>
          <a:p>
            <a:pPr marL="45720" marR="0" lvl="0" indent="0" rtl="0">
              <a:buNone/>
            </a:pPr>
            <a:r>
              <a:rPr lang="en-US" b="1" i="0" u="none" strike="noStrike" baseline="0" dirty="0">
                <a:solidFill>
                  <a:prstClr val="black"/>
                </a:solidFill>
              </a:rPr>
              <a:t>“The light of men is Justice. Quench it not with the contrary winds of oppression and tyranny. The purpose of justice is the appearance of unity among men.” </a:t>
            </a:r>
            <a:br>
              <a:rPr lang="en-US" b="1" i="0" u="none" strike="noStrike" baseline="0" dirty="0">
                <a:solidFill>
                  <a:prstClr val="black"/>
                </a:solidFill>
              </a:rPr>
            </a:br>
            <a:r>
              <a:rPr lang="en-US" b="1" i="0" u="none" strike="noStrike" baseline="0" dirty="0">
                <a:solidFill>
                  <a:prstClr val="black"/>
                </a:solidFill>
              </a:rPr>
              <a:t>                       –Baha’u’llah</a:t>
            </a:r>
          </a:p>
          <a:p>
            <a:pPr marL="45720" marR="0" lvl="0" indent="0" rtl="0">
              <a:buNone/>
            </a:pPr>
            <a:endParaRPr lang="en-US" b="1" i="0" u="none" strike="noStrike" baseline="0" dirty="0">
              <a:solidFill>
                <a:prstClr val="black"/>
              </a:solidFill>
            </a:endParaRPr>
          </a:p>
        </p:txBody>
      </p:sp>
      <p:pic>
        <p:nvPicPr>
          <p:cNvPr id="5" name="Picture 4">
            <a:extLst>
              <a:ext uri="{FF2B5EF4-FFF2-40B4-BE49-F238E27FC236}">
                <a16:creationId xmlns="" xmlns:a16="http://schemas.microsoft.com/office/drawing/2014/main" id="{C9E71AD4-4ADD-40EF-AA17-4BA8D78DE7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87"/>
          <a:stretch/>
        </p:blipFill>
        <p:spPr>
          <a:xfrm>
            <a:off x="3589020" y="0"/>
            <a:ext cx="8602980" cy="6598920"/>
          </a:xfrm>
          <a:prstGeom prst="rect">
            <a:avLst/>
          </a:prstGeom>
        </p:spPr>
      </p:pic>
    </p:spTree>
    <p:extLst>
      <p:ext uri="{BB962C8B-B14F-4D97-AF65-F5344CB8AC3E}">
        <p14:creationId xmlns:p14="http://schemas.microsoft.com/office/powerpoint/2010/main" val="1349515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DDD01E5-85CB-46CA-B40C-B0DC140C626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7084" b="12344"/>
          <a:stretch/>
        </p:blipFill>
        <p:spPr>
          <a:xfrm>
            <a:off x="0" y="0"/>
            <a:ext cx="12195694" cy="6550925"/>
          </a:xfrm>
          <a:prstGeom prst="rect">
            <a:avLst/>
          </a:prstGeom>
        </p:spPr>
      </p:pic>
      <p:sp>
        <p:nvSpPr>
          <p:cNvPr id="3" name="Text Placeholder 2">
            <a:extLst>
              <a:ext uri="{FF2B5EF4-FFF2-40B4-BE49-F238E27FC236}">
                <a16:creationId xmlns="" xmlns:a16="http://schemas.microsoft.com/office/drawing/2014/main" id="{10004490-0DD2-456E-89FD-27C989E81AF7}"/>
              </a:ext>
            </a:extLst>
          </p:cNvPr>
          <p:cNvSpPr>
            <a:spLocks noGrp="1"/>
          </p:cNvSpPr>
          <p:nvPr>
            <p:ph idx="1"/>
          </p:nvPr>
        </p:nvSpPr>
        <p:spPr>
          <a:xfrm>
            <a:off x="892232" y="1884217"/>
            <a:ext cx="10625514" cy="3823855"/>
          </a:xfrm>
        </p:spPr>
        <p:txBody>
          <a:bodyPr>
            <a:noAutofit/>
          </a:bodyPr>
          <a:lstStyle/>
          <a:p>
            <a:pPr marL="45720" marR="0" lvl="0" indent="0" algn="ctr" rtl="0">
              <a:buNone/>
            </a:pPr>
            <a:r>
              <a:rPr lang="en-US" b="1" i="0" u="none" strike="noStrike" baseline="0" dirty="0">
                <a:solidFill>
                  <a:prstClr val="black"/>
                </a:solidFill>
              </a:rPr>
              <a:t>“The diversity of the human family should be the cause of love and harmony, </a:t>
            </a:r>
            <a:br>
              <a:rPr lang="en-US" b="1" i="0" u="none" strike="noStrike" baseline="0" dirty="0">
                <a:solidFill>
                  <a:prstClr val="black"/>
                </a:solidFill>
              </a:rPr>
            </a:br>
            <a:r>
              <a:rPr lang="en-US" b="1" i="0" u="none" strike="noStrike" baseline="0" dirty="0">
                <a:solidFill>
                  <a:prstClr val="black"/>
                </a:solidFill>
              </a:rPr>
              <a:t>as it is in music where many different notes blend together in the making of a </a:t>
            </a:r>
            <a:br>
              <a:rPr lang="en-US" b="1" i="0" u="none" strike="noStrike" baseline="0" dirty="0">
                <a:solidFill>
                  <a:prstClr val="black"/>
                </a:solidFill>
              </a:rPr>
            </a:br>
            <a:r>
              <a:rPr lang="en-US" b="1" i="0" u="none" strike="noStrike" baseline="0" dirty="0">
                <a:solidFill>
                  <a:prstClr val="black"/>
                </a:solidFill>
              </a:rPr>
              <a:t>perfect chord.  If you meet those of a different race and </a:t>
            </a:r>
            <a:r>
              <a:rPr lang="en-US" b="1" i="0" u="none" strike="noStrike" baseline="0" dirty="0" err="1">
                <a:solidFill>
                  <a:prstClr val="black"/>
                </a:solidFill>
              </a:rPr>
              <a:t>colour</a:t>
            </a:r>
            <a:r>
              <a:rPr lang="en-US" b="1" i="0" u="none" strike="noStrike" baseline="0" dirty="0">
                <a:solidFill>
                  <a:prstClr val="black"/>
                </a:solidFill>
              </a:rPr>
              <a:t> from yourself, do not mistrust them and withdraw yourself into your shell of conventionality, but rather </a:t>
            </a:r>
            <a:br>
              <a:rPr lang="en-US" b="1" i="0" u="none" strike="noStrike" baseline="0" dirty="0">
                <a:solidFill>
                  <a:prstClr val="black"/>
                </a:solidFill>
              </a:rPr>
            </a:br>
            <a:r>
              <a:rPr lang="en-US" b="1" i="0" u="none" strike="noStrike" baseline="0" dirty="0">
                <a:solidFill>
                  <a:prstClr val="black"/>
                </a:solidFill>
              </a:rPr>
              <a:t>be glad and show them kindness.  Think of them as different </a:t>
            </a:r>
            <a:r>
              <a:rPr lang="en-US" b="1" i="0" u="none" strike="noStrike" baseline="0" dirty="0" err="1">
                <a:solidFill>
                  <a:prstClr val="black"/>
                </a:solidFill>
              </a:rPr>
              <a:t>coloured</a:t>
            </a:r>
            <a:r>
              <a:rPr lang="en-US" b="1" i="0" u="none" strike="noStrike" baseline="0" dirty="0">
                <a:solidFill>
                  <a:prstClr val="black"/>
                </a:solidFill>
              </a:rPr>
              <a:t> roses growing </a:t>
            </a:r>
            <a:br>
              <a:rPr lang="en-US" b="1" i="0" u="none" strike="noStrike" baseline="0" dirty="0">
                <a:solidFill>
                  <a:prstClr val="black"/>
                </a:solidFill>
              </a:rPr>
            </a:br>
            <a:r>
              <a:rPr lang="en-US" b="1" i="0" u="none" strike="noStrike" baseline="0" dirty="0">
                <a:solidFill>
                  <a:prstClr val="black"/>
                </a:solidFill>
              </a:rPr>
              <a:t>in the beautiful garden of humanity, and rejoice to be among them.”</a:t>
            </a:r>
            <a:br>
              <a:rPr lang="en-US" b="1" i="0" u="none" strike="noStrike" baseline="0" dirty="0">
                <a:solidFill>
                  <a:prstClr val="black"/>
                </a:solidFill>
              </a:rPr>
            </a:br>
            <a:r>
              <a:rPr lang="en-US" b="1" i="0" u="none" strike="noStrike" baseline="0" dirty="0">
                <a:solidFill>
                  <a:prstClr val="black"/>
                </a:solidFill>
              </a:rPr>
              <a:t> –</a:t>
            </a:r>
            <a:r>
              <a:rPr lang="en-US" b="1" i="0" u="none" strike="noStrike" baseline="0" dirty="0" err="1">
                <a:solidFill>
                  <a:prstClr val="black"/>
                </a:solidFill>
              </a:rPr>
              <a:t>Abdu’l</a:t>
            </a:r>
            <a:r>
              <a:rPr lang="en-US" b="1" i="0" u="none" strike="noStrike" baseline="0" dirty="0">
                <a:solidFill>
                  <a:prstClr val="black"/>
                </a:solidFill>
              </a:rPr>
              <a:t>-Baha</a:t>
            </a:r>
          </a:p>
        </p:txBody>
      </p:sp>
    </p:spTree>
    <p:extLst>
      <p:ext uri="{BB962C8B-B14F-4D97-AF65-F5344CB8AC3E}">
        <p14:creationId xmlns:p14="http://schemas.microsoft.com/office/powerpoint/2010/main" val="158193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BBF7631-7C5F-491E-A06A-8222A622453C}"/>
              </a:ext>
            </a:extLst>
          </p:cNvPr>
          <p:cNvPicPr>
            <a:picLocks noChangeAspect="1"/>
          </p:cNvPicPr>
          <p:nvPr/>
        </p:nvPicPr>
        <p:blipFill rotWithShape="1">
          <a:blip r:embed="rId2">
            <a:extLst>
              <a:ext uri="{28A0092B-C50C-407E-A947-70E740481C1C}">
                <a14:useLocalDpi xmlns:a14="http://schemas.microsoft.com/office/drawing/2010/main" val="0"/>
              </a:ext>
            </a:extLst>
          </a:blip>
          <a:srcRect t="13867"/>
          <a:stretch/>
        </p:blipFill>
        <p:spPr>
          <a:xfrm>
            <a:off x="0" y="0"/>
            <a:ext cx="12192000" cy="6563360"/>
          </a:xfrm>
          <a:prstGeom prst="rect">
            <a:avLst/>
          </a:prstGeom>
        </p:spPr>
      </p:pic>
      <p:sp>
        <p:nvSpPr>
          <p:cNvPr id="3" name="Text Placeholder 2">
            <a:extLst>
              <a:ext uri="{FF2B5EF4-FFF2-40B4-BE49-F238E27FC236}">
                <a16:creationId xmlns="" xmlns:a16="http://schemas.microsoft.com/office/drawing/2014/main" id="{F20DFB99-BC83-4136-B598-3C4E18BCD4D9}"/>
              </a:ext>
            </a:extLst>
          </p:cNvPr>
          <p:cNvSpPr>
            <a:spLocks noGrp="1"/>
          </p:cNvSpPr>
          <p:nvPr>
            <p:ph idx="1"/>
          </p:nvPr>
        </p:nvSpPr>
        <p:spPr>
          <a:xfrm>
            <a:off x="317997" y="192504"/>
            <a:ext cx="10920154" cy="6370855"/>
          </a:xfrm>
        </p:spPr>
        <p:txBody>
          <a:bodyPr>
            <a:normAutofit lnSpcReduction="10000"/>
          </a:bodyPr>
          <a:lstStyle/>
          <a:p>
            <a:pPr marL="45720" lvl="0" indent="0">
              <a:buNone/>
            </a:pPr>
            <a:r>
              <a:rPr lang="en-US" b="1" i="0" u="none" strike="noStrike" baseline="0" dirty="0">
                <a:solidFill>
                  <a:schemeClr val="bg1"/>
                </a:solidFill>
              </a:rPr>
              <a:t>“It is through love for all people, and by subordinating </a:t>
            </a:r>
            <a:br>
              <a:rPr lang="en-US" b="1" i="0" u="none" strike="noStrike" baseline="0" dirty="0">
                <a:solidFill>
                  <a:schemeClr val="bg1"/>
                </a:solidFill>
              </a:rPr>
            </a:br>
            <a:r>
              <a:rPr lang="en-US" b="1" i="0" u="none" strike="noStrike" baseline="0" dirty="0">
                <a:solidFill>
                  <a:schemeClr val="bg1"/>
                </a:solidFill>
              </a:rPr>
              <a:t>lesser loyalties to the best interests of humankind, </a:t>
            </a:r>
            <a:br>
              <a:rPr lang="en-US" b="1" i="0" u="none" strike="noStrike" baseline="0" dirty="0">
                <a:solidFill>
                  <a:schemeClr val="bg1"/>
                </a:solidFill>
              </a:rPr>
            </a:br>
            <a:r>
              <a:rPr lang="en-US" b="1" i="0" u="none" strike="noStrike" baseline="0" dirty="0">
                <a:solidFill>
                  <a:schemeClr val="bg1"/>
                </a:solidFill>
              </a:rPr>
              <a:t>that the unity of the world can be realized </a:t>
            </a:r>
            <a:br>
              <a:rPr lang="en-US" b="1" i="0" u="none" strike="noStrike" baseline="0" dirty="0">
                <a:solidFill>
                  <a:schemeClr val="bg1"/>
                </a:solidFill>
              </a:rPr>
            </a:br>
            <a:r>
              <a:rPr lang="en-US" b="1" i="0" u="none" strike="noStrike" baseline="0" dirty="0">
                <a:solidFill>
                  <a:schemeClr val="bg1"/>
                </a:solidFill>
              </a:rPr>
              <a:t>and the infinite expressions of </a:t>
            </a:r>
            <a:br>
              <a:rPr lang="en-US" b="1" i="0" u="none" strike="noStrike" baseline="0" dirty="0">
                <a:solidFill>
                  <a:schemeClr val="bg1"/>
                </a:solidFill>
              </a:rPr>
            </a:br>
            <a:r>
              <a:rPr lang="en-US" b="1" i="0" u="none" strike="noStrike" baseline="0" dirty="0">
                <a:solidFill>
                  <a:schemeClr val="bg1"/>
                </a:solidFill>
              </a:rPr>
              <a:t>human diversity find their </a:t>
            </a:r>
            <a:br>
              <a:rPr lang="en-US" b="1" i="0" u="none" strike="noStrike" baseline="0" dirty="0">
                <a:solidFill>
                  <a:schemeClr val="bg1"/>
                </a:solidFill>
              </a:rPr>
            </a:br>
            <a:r>
              <a:rPr lang="en-US" b="1" i="0" u="none" strike="noStrike" baseline="0" dirty="0">
                <a:solidFill>
                  <a:schemeClr val="bg1"/>
                </a:solidFill>
              </a:rPr>
              <a:t>highest fulfillment.  Fostering </a:t>
            </a:r>
            <a:br>
              <a:rPr lang="en-US" b="1" i="0" u="none" strike="noStrike" baseline="0" dirty="0">
                <a:solidFill>
                  <a:schemeClr val="bg1"/>
                </a:solidFill>
              </a:rPr>
            </a:br>
            <a:r>
              <a:rPr lang="en-US" b="1" i="0" u="none" strike="noStrike" baseline="0" dirty="0">
                <a:solidFill>
                  <a:schemeClr val="bg1"/>
                </a:solidFill>
              </a:rPr>
              <a:t>unity, my harmonizing </a:t>
            </a:r>
            <a:br>
              <a:rPr lang="en-US" b="1" i="0" u="none" strike="noStrike" baseline="0" dirty="0">
                <a:solidFill>
                  <a:schemeClr val="bg1"/>
                </a:solidFill>
              </a:rPr>
            </a:br>
            <a:r>
              <a:rPr lang="en-US" b="1" i="0" u="none" strike="noStrike" baseline="0" dirty="0">
                <a:solidFill>
                  <a:schemeClr val="bg1"/>
                </a:solidFill>
              </a:rPr>
              <a:t>disparate elements and </a:t>
            </a:r>
            <a:br>
              <a:rPr lang="en-US" b="1" i="0" u="none" strike="noStrike" baseline="0" dirty="0">
                <a:solidFill>
                  <a:schemeClr val="bg1"/>
                </a:solidFill>
              </a:rPr>
            </a:br>
            <a:r>
              <a:rPr lang="en-US" b="1" i="0" u="none" strike="noStrike" baseline="0" dirty="0">
                <a:solidFill>
                  <a:schemeClr val="bg1"/>
                </a:solidFill>
              </a:rPr>
              <a:t>nurturing in every heart </a:t>
            </a:r>
            <a:br>
              <a:rPr lang="en-US" b="1" i="0" u="none" strike="noStrike" baseline="0" dirty="0">
                <a:solidFill>
                  <a:schemeClr val="bg1"/>
                </a:solidFill>
              </a:rPr>
            </a:br>
            <a:r>
              <a:rPr lang="en-US" b="1" i="0" u="none" strike="noStrike" baseline="0" dirty="0">
                <a:solidFill>
                  <a:schemeClr val="bg1"/>
                </a:solidFill>
              </a:rPr>
              <a:t>a selfless love for</a:t>
            </a:r>
            <a:br>
              <a:rPr lang="en-US" b="1" i="0" u="none" strike="noStrike" baseline="0" dirty="0">
                <a:solidFill>
                  <a:schemeClr val="bg1"/>
                </a:solidFill>
              </a:rPr>
            </a:br>
            <a:r>
              <a:rPr lang="en-US" b="1" i="0" u="none" strike="noStrike" baseline="0" dirty="0">
                <a:solidFill>
                  <a:schemeClr val="bg1"/>
                </a:solidFill>
              </a:rPr>
              <a:t>humankind, is the task </a:t>
            </a:r>
            <a:br>
              <a:rPr lang="en-US" b="1" i="0" u="none" strike="noStrike" baseline="0" dirty="0">
                <a:solidFill>
                  <a:schemeClr val="bg1"/>
                </a:solidFill>
              </a:rPr>
            </a:br>
            <a:r>
              <a:rPr lang="en-US" b="1" i="0" u="none" strike="noStrike" baseline="0" dirty="0">
                <a:solidFill>
                  <a:schemeClr val="bg1"/>
                </a:solidFill>
              </a:rPr>
              <a:t>of religion.”</a:t>
            </a:r>
            <a:r>
              <a:rPr lang="en-US" b="1" dirty="0">
                <a:solidFill>
                  <a:schemeClr val="bg1"/>
                </a:solidFill>
              </a:rPr>
              <a:t/>
            </a:r>
            <a:br>
              <a:rPr lang="en-US" b="1" dirty="0">
                <a:solidFill>
                  <a:schemeClr val="bg1"/>
                </a:solidFill>
              </a:rPr>
            </a:br>
            <a:r>
              <a:rPr lang="en-US" b="1" dirty="0">
                <a:solidFill>
                  <a:schemeClr val="bg1"/>
                </a:solidFill>
              </a:rPr>
              <a:t> –</a:t>
            </a:r>
            <a:r>
              <a:rPr lang="en-US" b="1" i="0" u="none" strike="noStrike" baseline="0" dirty="0">
                <a:solidFill>
                  <a:schemeClr val="bg1"/>
                </a:solidFill>
              </a:rPr>
              <a:t>The Universal House </a:t>
            </a:r>
            <a:br>
              <a:rPr lang="en-US" b="1" i="0" u="none" strike="noStrike" baseline="0" dirty="0">
                <a:solidFill>
                  <a:schemeClr val="bg1"/>
                </a:solidFill>
              </a:rPr>
            </a:br>
            <a:r>
              <a:rPr lang="en-US" b="1" i="0" u="none" strike="noStrike" baseline="0" dirty="0">
                <a:solidFill>
                  <a:schemeClr val="bg1"/>
                </a:solidFill>
              </a:rPr>
              <a:t>of Justice  </a:t>
            </a:r>
            <a:endParaRPr lang="en-US" b="1" dirty="0">
              <a:solidFill>
                <a:schemeClr val="bg1"/>
              </a:solidFill>
              <a:latin typeface="Calibri" panose="020F0502020204030204" pitchFamily="34" charset="0"/>
            </a:endParaRPr>
          </a:p>
        </p:txBody>
      </p:sp>
      <p:sp>
        <p:nvSpPr>
          <p:cNvPr id="6" name="Text Placeholder 2">
            <a:extLst>
              <a:ext uri="{FF2B5EF4-FFF2-40B4-BE49-F238E27FC236}">
                <a16:creationId xmlns="" xmlns:a16="http://schemas.microsoft.com/office/drawing/2014/main" id="{BB76AD6A-1F45-4FA6-A786-941B0389BFBD}"/>
              </a:ext>
            </a:extLst>
          </p:cNvPr>
          <p:cNvSpPr txBox="1">
            <a:spLocks/>
          </p:cNvSpPr>
          <p:nvPr/>
        </p:nvSpPr>
        <p:spPr>
          <a:xfrm>
            <a:off x="6096000" y="4271212"/>
            <a:ext cx="5778003" cy="2292147"/>
          </a:xfrm>
          <a:prstGeom prst="rect">
            <a:avLst/>
          </a:prstGeom>
        </p:spPr>
        <p:txBody>
          <a:bodyPr vert="horz" lIns="91440" tIns="45720" rIns="91440" bIns="45720" rtlCol="0">
            <a:normAutofit/>
          </a:bodyPr>
          <a:lstStyle>
            <a:lvl1pPr marL="274320" indent="-228600" algn="l" defTabSz="914400" rtl="0" eaLnBrk="1" latinLnBrk="0" hangingPunct="1">
              <a:lnSpc>
                <a:spcPct val="150000"/>
              </a:lnSpc>
              <a:spcBef>
                <a:spcPts val="1800"/>
              </a:spcBef>
              <a:buClr>
                <a:schemeClr val="tx2"/>
              </a:buClr>
              <a:buSzPct val="100000"/>
              <a:buFont typeface="Arial" pitchFamily="34" charset="0"/>
              <a:buChar char="▪"/>
              <a:defRPr sz="2000" kern="1200">
                <a:solidFill>
                  <a:schemeClr val="tx2"/>
                </a:solidFill>
                <a:latin typeface="Cambria" panose="02040503050406030204" pitchFamily="18" charset="0"/>
                <a:ea typeface="+mn-ea"/>
                <a:cs typeface="+mn-cs"/>
              </a:defRPr>
            </a:lvl1pPr>
            <a:lvl2pPr marL="594360" indent="-228600" algn="l" defTabSz="914400" rtl="0" eaLnBrk="1" latinLnBrk="0" hangingPunct="1">
              <a:lnSpc>
                <a:spcPct val="150000"/>
              </a:lnSpc>
              <a:spcBef>
                <a:spcPts val="1000"/>
              </a:spcBef>
              <a:buClr>
                <a:schemeClr val="tx2"/>
              </a:buClr>
              <a:buSzPct val="100000"/>
              <a:buFont typeface="Arial" pitchFamily="34" charset="0"/>
              <a:buChar char="▪"/>
              <a:defRPr sz="1800" kern="1200">
                <a:solidFill>
                  <a:schemeClr val="tx2"/>
                </a:solidFill>
                <a:latin typeface="Cambria" panose="02040503050406030204" pitchFamily="18" charset="0"/>
                <a:ea typeface="+mn-ea"/>
                <a:cs typeface="+mn-cs"/>
              </a:defRPr>
            </a:lvl2pPr>
            <a:lvl3pPr marL="914400" indent="-228600" algn="l" defTabSz="914400" rtl="0" eaLnBrk="1" latinLnBrk="0" hangingPunct="1">
              <a:lnSpc>
                <a:spcPct val="150000"/>
              </a:lnSpc>
              <a:spcBef>
                <a:spcPts val="800"/>
              </a:spcBef>
              <a:buClr>
                <a:schemeClr val="tx2"/>
              </a:buClr>
              <a:buSzPct val="100000"/>
              <a:buFont typeface="Arial" pitchFamily="34" charset="0"/>
              <a:buChar char="▪"/>
              <a:defRPr sz="1600" kern="1200">
                <a:solidFill>
                  <a:schemeClr val="tx2"/>
                </a:solidFill>
                <a:latin typeface="Cambria" panose="02040503050406030204" pitchFamily="18" charset="0"/>
                <a:ea typeface="+mn-ea"/>
                <a:cs typeface="+mn-cs"/>
              </a:defRPr>
            </a:lvl3pPr>
            <a:lvl4pPr marL="1234440" indent="-228600" algn="l" defTabSz="914400" rtl="0" eaLnBrk="1" latinLnBrk="0" hangingPunct="1">
              <a:lnSpc>
                <a:spcPct val="150000"/>
              </a:lnSpc>
              <a:spcBef>
                <a:spcPts val="800"/>
              </a:spcBef>
              <a:buClr>
                <a:schemeClr val="tx2"/>
              </a:buClr>
              <a:buSzPct val="100000"/>
              <a:buFont typeface="Arial" pitchFamily="34" charset="0"/>
              <a:buChar char="▪"/>
              <a:defRPr sz="1400" kern="1200">
                <a:solidFill>
                  <a:schemeClr val="tx2"/>
                </a:solidFill>
                <a:latin typeface="Cambria" panose="02040503050406030204" pitchFamily="18" charset="0"/>
                <a:ea typeface="+mn-ea"/>
                <a:cs typeface="+mn-cs"/>
              </a:defRPr>
            </a:lvl4pPr>
            <a:lvl5pPr marL="1554480" indent="-228600" algn="l" defTabSz="914400" rtl="0" eaLnBrk="1" latinLnBrk="0" hangingPunct="1">
              <a:lnSpc>
                <a:spcPct val="150000"/>
              </a:lnSpc>
              <a:spcBef>
                <a:spcPts val="800"/>
              </a:spcBef>
              <a:buClr>
                <a:schemeClr val="tx2"/>
              </a:buClr>
              <a:buSzPct val="100000"/>
              <a:buFont typeface="Arial" pitchFamily="34" charset="0"/>
              <a:buChar char="▪"/>
              <a:defRPr sz="1400" kern="1200">
                <a:solidFill>
                  <a:schemeClr val="tx2"/>
                </a:solidFill>
                <a:latin typeface="Cambria" panose="02040503050406030204" pitchFamily="18" charset="0"/>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r">
              <a:buFont typeface="Arial" pitchFamily="34" charset="0"/>
              <a:buNone/>
            </a:pPr>
            <a:r>
              <a:rPr lang="en-US" b="1" dirty="0">
                <a:solidFill>
                  <a:schemeClr val="bg1"/>
                </a:solidFill>
              </a:rPr>
              <a:t>Baha’u’llah said, “Take pride not in love for yourselves but in love for your fellow-creatures. Glory not in love for your country, but in love for all mankind.” </a:t>
            </a:r>
          </a:p>
        </p:txBody>
      </p:sp>
    </p:spTree>
    <p:extLst>
      <p:ext uri="{BB962C8B-B14F-4D97-AF65-F5344CB8AC3E}">
        <p14:creationId xmlns:p14="http://schemas.microsoft.com/office/powerpoint/2010/main" val="235464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55E046B-7623-43D4-B40C-D63EBA230978}"/>
              </a:ext>
            </a:extLst>
          </p:cNvPr>
          <p:cNvPicPr>
            <a:picLocks noChangeAspect="1"/>
          </p:cNvPicPr>
          <p:nvPr/>
        </p:nvPicPr>
        <p:blipFill rotWithShape="1">
          <a:blip r:embed="rId2">
            <a:extLst>
              <a:ext uri="{28A0092B-C50C-407E-A947-70E740481C1C}">
                <a14:useLocalDpi xmlns:a14="http://schemas.microsoft.com/office/drawing/2010/main" val="0"/>
              </a:ext>
            </a:extLst>
          </a:blip>
          <a:srcRect t="9881" b="9320"/>
          <a:stretch/>
        </p:blipFill>
        <p:spPr>
          <a:xfrm>
            <a:off x="1" y="1"/>
            <a:ext cx="12192000" cy="6523630"/>
          </a:xfrm>
          <a:prstGeom prst="rect">
            <a:avLst/>
          </a:prstGeom>
        </p:spPr>
      </p:pic>
      <p:sp>
        <p:nvSpPr>
          <p:cNvPr id="2" name="Title 1">
            <a:extLst>
              <a:ext uri="{FF2B5EF4-FFF2-40B4-BE49-F238E27FC236}">
                <a16:creationId xmlns="" xmlns:a16="http://schemas.microsoft.com/office/drawing/2014/main" id="{77248C3E-07E0-4493-9B4B-858853F67478}"/>
              </a:ext>
            </a:extLst>
          </p:cNvPr>
          <p:cNvSpPr>
            <a:spLocks noGrp="1"/>
          </p:cNvSpPr>
          <p:nvPr>
            <p:ph type="title"/>
          </p:nvPr>
        </p:nvSpPr>
        <p:spPr>
          <a:xfrm>
            <a:off x="0" y="0"/>
            <a:ext cx="12191999" cy="1180407"/>
          </a:xfrm>
          <a:solidFill>
            <a:schemeClr val="bg1">
              <a:alpha val="40000"/>
            </a:schemeClr>
          </a:solidFill>
        </p:spPr>
        <p:txBody>
          <a:bodyPr lIns="457200" rIns="457200"/>
          <a:lstStyle/>
          <a:p>
            <a:pPr marR="0" rtl="0"/>
            <a:r>
              <a:rPr lang="en-US" b="1" i="0" u="none" strike="noStrike" baseline="0" dirty="0">
                <a:solidFill>
                  <a:prstClr val="black"/>
                </a:solidFill>
              </a:rPr>
              <a:t>The harmful effects of prejudice</a:t>
            </a:r>
          </a:p>
        </p:txBody>
      </p:sp>
      <p:sp>
        <p:nvSpPr>
          <p:cNvPr id="3" name="Text Placeholder 2">
            <a:extLst>
              <a:ext uri="{FF2B5EF4-FFF2-40B4-BE49-F238E27FC236}">
                <a16:creationId xmlns="" xmlns:a16="http://schemas.microsoft.com/office/drawing/2014/main" id="{F970E4C5-5F0D-4624-B18C-E50F871D5F2D}"/>
              </a:ext>
            </a:extLst>
          </p:cNvPr>
          <p:cNvSpPr>
            <a:spLocks noGrp="1"/>
          </p:cNvSpPr>
          <p:nvPr>
            <p:ph idx="1"/>
          </p:nvPr>
        </p:nvSpPr>
        <p:spPr>
          <a:xfrm>
            <a:off x="1" y="1180407"/>
            <a:ext cx="12191998" cy="5343224"/>
          </a:xfrm>
          <a:solidFill>
            <a:schemeClr val="bg1">
              <a:alpha val="40000"/>
            </a:schemeClr>
          </a:solidFill>
        </p:spPr>
        <p:txBody>
          <a:bodyPr lIns="274320" rIns="274320">
            <a:normAutofit/>
          </a:bodyPr>
          <a:lstStyle/>
          <a:p>
            <a:pPr marL="45720" marR="0" lvl="0" indent="0" rtl="0">
              <a:buNone/>
            </a:pPr>
            <a:endParaRPr lang="en-US" b="1" i="0" u="none" strike="noStrike" baseline="0" dirty="0">
              <a:solidFill>
                <a:prstClr val="black"/>
              </a:solidFill>
            </a:endParaRPr>
          </a:p>
          <a:p>
            <a:pPr marL="45720" marR="0" lvl="0" indent="0" rtl="0">
              <a:buNone/>
            </a:pPr>
            <a:endParaRPr lang="en-US" b="1" i="0" u="none" strike="noStrike" baseline="0" dirty="0">
              <a:solidFill>
                <a:prstClr val="black"/>
              </a:solidFill>
            </a:endParaRPr>
          </a:p>
          <a:p>
            <a:pPr marL="45720" marR="0" lvl="0" indent="0" rtl="0">
              <a:buNone/>
            </a:pPr>
            <a:r>
              <a:rPr lang="en-US" b="1" i="0" u="none" strike="noStrike" baseline="0" dirty="0">
                <a:solidFill>
                  <a:prstClr val="black"/>
                </a:solidFill>
              </a:rPr>
              <a:t>“And the breeding-ground of all these tragedies is prejudice: prejudice of race and nation, of religion, of political opinion; and the root cause of prejudice is blind imitation of the past- imitation in religion, in racial attitudes, in national bias, in politics.  So long as this aping of the past </a:t>
            </a:r>
            <a:r>
              <a:rPr lang="en-US" b="1" i="0" u="none" strike="noStrike" baseline="0" dirty="0" err="1">
                <a:solidFill>
                  <a:prstClr val="black"/>
                </a:solidFill>
              </a:rPr>
              <a:t>persisteth</a:t>
            </a:r>
            <a:r>
              <a:rPr lang="en-US" b="1" i="0" u="none" strike="noStrike" baseline="0" dirty="0">
                <a:solidFill>
                  <a:prstClr val="black"/>
                </a:solidFill>
              </a:rPr>
              <a:t>, just so long will the foundations of the social order be blown to the four winds, just so long will humanity be continually exposed to direst peril.”                                           </a:t>
            </a:r>
            <a:br>
              <a:rPr lang="en-US" b="1" i="0" u="none" strike="noStrike" baseline="0" dirty="0">
                <a:solidFill>
                  <a:prstClr val="black"/>
                </a:solidFill>
              </a:rPr>
            </a:br>
            <a:r>
              <a:rPr lang="en-US" b="1" i="0" u="none" strike="noStrike" baseline="0" dirty="0">
                <a:solidFill>
                  <a:prstClr val="black"/>
                </a:solidFill>
              </a:rPr>
              <a:t>                                                                                                                                                              –</a:t>
            </a:r>
            <a:r>
              <a:rPr lang="en-US" b="1" i="0" u="none" strike="noStrike" baseline="0" dirty="0" err="1">
                <a:solidFill>
                  <a:prstClr val="black"/>
                </a:solidFill>
              </a:rPr>
              <a:t>Abdu’l</a:t>
            </a:r>
            <a:r>
              <a:rPr lang="en-US" b="1" i="0" u="none" strike="noStrike" baseline="0" dirty="0">
                <a:solidFill>
                  <a:prstClr val="black"/>
                </a:solidFill>
              </a:rPr>
              <a:t>-Baha</a:t>
            </a:r>
          </a:p>
          <a:p>
            <a:pPr marR="0" lvl="0" rtl="0"/>
            <a:endParaRPr lang="en-US" b="1" i="0" u="none" strike="noStrike" baseline="0" dirty="0">
              <a:solidFill>
                <a:prstClr val="black"/>
              </a:solidFill>
            </a:endParaRPr>
          </a:p>
        </p:txBody>
      </p:sp>
    </p:spTree>
    <p:extLst>
      <p:ext uri="{BB962C8B-B14F-4D97-AF65-F5344CB8AC3E}">
        <p14:creationId xmlns:p14="http://schemas.microsoft.com/office/powerpoint/2010/main" val="412190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001DA2A-DC41-415F-BF8A-293686EFE4EB}"/>
              </a:ext>
            </a:extLst>
          </p:cNvPr>
          <p:cNvPicPr>
            <a:picLocks noChangeAspect="1"/>
          </p:cNvPicPr>
          <p:nvPr/>
        </p:nvPicPr>
        <p:blipFill rotWithShape="1">
          <a:blip r:embed="rId2">
            <a:extLst>
              <a:ext uri="{28A0092B-C50C-407E-A947-70E740481C1C}">
                <a14:useLocalDpi xmlns:a14="http://schemas.microsoft.com/office/drawing/2010/main" val="0"/>
              </a:ext>
            </a:extLst>
          </a:blip>
          <a:srcRect b="20340"/>
          <a:stretch/>
        </p:blipFill>
        <p:spPr>
          <a:xfrm>
            <a:off x="0" y="-1"/>
            <a:ext cx="12192000" cy="6469040"/>
          </a:xfrm>
          <a:prstGeom prst="rect">
            <a:avLst/>
          </a:prstGeom>
        </p:spPr>
      </p:pic>
      <p:sp>
        <p:nvSpPr>
          <p:cNvPr id="3" name="Text Placeholder 2">
            <a:extLst>
              <a:ext uri="{FF2B5EF4-FFF2-40B4-BE49-F238E27FC236}">
                <a16:creationId xmlns="" xmlns:a16="http://schemas.microsoft.com/office/drawing/2014/main" id="{4367063F-3FC0-437A-A04B-400E69D03CCF}"/>
              </a:ext>
            </a:extLst>
          </p:cNvPr>
          <p:cNvSpPr>
            <a:spLocks noGrp="1"/>
          </p:cNvSpPr>
          <p:nvPr>
            <p:ph type="body" idx="1"/>
          </p:nvPr>
        </p:nvSpPr>
        <p:spPr>
          <a:xfrm>
            <a:off x="0" y="-13649"/>
            <a:ext cx="12192000" cy="6469040"/>
          </a:xfrm>
          <a:solidFill>
            <a:schemeClr val="tx1">
              <a:lumMod val="50000"/>
              <a:alpha val="20000"/>
            </a:schemeClr>
          </a:solidFill>
        </p:spPr>
        <p:txBody>
          <a:bodyPr lIns="457200" tIns="274320" rIns="457200">
            <a:noAutofit/>
          </a:bodyPr>
          <a:lstStyle/>
          <a:p>
            <a:pPr marL="45720" marR="0" lvl="0" indent="0" rtl="0">
              <a:buNone/>
            </a:pPr>
            <a:r>
              <a:rPr lang="en-US" sz="1900" b="0" i="0" u="none" strike="noStrike" baseline="0" dirty="0">
                <a:solidFill>
                  <a:schemeClr val="bg1"/>
                </a:solidFill>
                <a:cs typeface="Calibri" panose="020F0502020204030204" pitchFamily="34" charset="0"/>
              </a:rPr>
              <a:t>“</a:t>
            </a:r>
            <a:r>
              <a:rPr lang="en-US" sz="1900" b="0" i="0" u="none" strike="noStrike" baseline="0" dirty="0" err="1">
                <a:solidFill>
                  <a:schemeClr val="bg1"/>
                </a:solidFill>
                <a:cs typeface="Calibri" panose="020F0502020204030204" pitchFamily="34" charset="0"/>
              </a:rPr>
              <a:t>Bahá’ís</a:t>
            </a:r>
            <a:r>
              <a:rPr lang="en-US" sz="1900" b="0" i="0" u="none" strike="noStrike" baseline="0" dirty="0">
                <a:solidFill>
                  <a:schemeClr val="bg1"/>
                </a:solidFill>
                <a:cs typeface="Calibri" panose="020F0502020204030204" pitchFamily="34" charset="0"/>
              </a:rPr>
              <a:t> are encouraged to see in the revolutionary changes taking place in every sphere of life the interaction of two fundamental processes. One is destructive in nature, while the other is integrative; both serve to carry humanity, each in its own way, along the path leading towards its full maturity. The operation of the former is everywhere apparent—in the vicissitudes that have afflicted </a:t>
            </a:r>
            <a:r>
              <a:rPr lang="en-US" sz="1900" b="0" i="0" u="none" strike="noStrike" baseline="0" dirty="0" err="1">
                <a:solidFill>
                  <a:schemeClr val="bg1"/>
                </a:solidFill>
                <a:cs typeface="Calibri" panose="020F0502020204030204" pitchFamily="34" charset="0"/>
              </a:rPr>
              <a:t>time-honoured</a:t>
            </a:r>
            <a:r>
              <a:rPr lang="en-US" sz="1900" b="0" i="0" u="none" strike="noStrike" baseline="0" dirty="0">
                <a:solidFill>
                  <a:schemeClr val="bg1"/>
                </a:solidFill>
                <a:cs typeface="Calibri" panose="020F0502020204030204" pitchFamily="34" charset="0"/>
              </a:rPr>
              <a:t> institutions, in the impotence of leaders at all levels to mend the fractures appearing in the structure of society, in the dismantling of social norms that have long held in check unseemly passions, and in the despondency and indifference exhibited not only by individuals but also by entire societies that have lost any vital sense of purpose. Though devastating in their effects, the forces of disintegration tend to sweep away barriers that block humanity’s progress, opening space for the process of integration to draw diverse groups together and disclosing new opportunities for cooperation and collaboration. </a:t>
            </a:r>
            <a:r>
              <a:rPr lang="en-US" sz="1900" b="0" i="0" u="none" strike="noStrike" baseline="0" dirty="0" err="1">
                <a:solidFill>
                  <a:schemeClr val="bg1"/>
                </a:solidFill>
                <a:cs typeface="Calibri" panose="020F0502020204030204" pitchFamily="34" charset="0"/>
              </a:rPr>
              <a:t>Bahá’ís</a:t>
            </a:r>
            <a:r>
              <a:rPr lang="en-US" sz="1900" b="0" i="0" u="none" strike="noStrike" baseline="0" dirty="0">
                <a:solidFill>
                  <a:schemeClr val="bg1"/>
                </a:solidFill>
                <a:cs typeface="Calibri" panose="020F0502020204030204" pitchFamily="34" charset="0"/>
              </a:rPr>
              <a:t>, of course, strive to align themselves, individually and collectively, with forces associated with the process of integration, which, they are confident, will continue to gain in strength, no matter how bleak the immediate horizons. Human affairs will be utterly reorganized, and an era of universal peace inaugurated.”                   –The Universal House of Justice</a:t>
            </a:r>
          </a:p>
        </p:txBody>
      </p:sp>
    </p:spTree>
    <p:extLst>
      <p:ext uri="{BB962C8B-B14F-4D97-AF65-F5344CB8AC3E}">
        <p14:creationId xmlns:p14="http://schemas.microsoft.com/office/powerpoint/2010/main" val="132187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440834B-B717-4484-9D7E-7C0B856D6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5827"/>
            <a:ext cx="12192000" cy="5334000"/>
          </a:xfrm>
          <a:prstGeom prst="rect">
            <a:avLst/>
          </a:prstGeom>
        </p:spPr>
      </p:pic>
    </p:spTree>
    <p:extLst>
      <p:ext uri="{BB962C8B-B14F-4D97-AF65-F5344CB8AC3E}">
        <p14:creationId xmlns:p14="http://schemas.microsoft.com/office/powerpoint/2010/main" val="2579702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8C1AECB-480B-4151-9711-200F24387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163" y="0"/>
            <a:ext cx="9873673" cy="6587591"/>
          </a:xfrm>
          <a:prstGeom prst="rect">
            <a:avLst/>
          </a:prstGeom>
        </p:spPr>
      </p:pic>
      <p:sp>
        <p:nvSpPr>
          <p:cNvPr id="2" name="Title 1">
            <a:extLst>
              <a:ext uri="{FF2B5EF4-FFF2-40B4-BE49-F238E27FC236}">
                <a16:creationId xmlns="" xmlns:a16="http://schemas.microsoft.com/office/drawing/2014/main" id="{92211D6C-FD94-4BCE-9F42-C8746A1D6AEC}"/>
              </a:ext>
            </a:extLst>
          </p:cNvPr>
          <p:cNvSpPr>
            <a:spLocks noGrp="1"/>
          </p:cNvSpPr>
          <p:nvPr>
            <p:ph type="title"/>
          </p:nvPr>
        </p:nvSpPr>
        <p:spPr>
          <a:xfrm>
            <a:off x="1474950" y="0"/>
            <a:ext cx="10920154" cy="713047"/>
          </a:xfrm>
        </p:spPr>
        <p:txBody>
          <a:bodyPr>
            <a:normAutofit/>
          </a:bodyPr>
          <a:lstStyle/>
          <a:p>
            <a:pPr marR="0" rtl="0"/>
            <a:r>
              <a:rPr lang="en-US" b="0" i="0" u="none" strike="noStrike" baseline="0" dirty="0">
                <a:solidFill>
                  <a:schemeClr val="bg1"/>
                </a:solidFill>
                <a:latin typeface="Calibri" panose="020F0502020204030204" pitchFamily="34" charset="0"/>
              </a:rPr>
              <a:t>Diversity of the Baha’i Community</a:t>
            </a:r>
          </a:p>
        </p:txBody>
      </p:sp>
    </p:spTree>
    <p:extLst>
      <p:ext uri="{BB962C8B-B14F-4D97-AF65-F5344CB8AC3E}">
        <p14:creationId xmlns:p14="http://schemas.microsoft.com/office/powerpoint/2010/main" val="146664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796813-08D9-4A79-A4A3-05A230D004A0}"/>
              </a:ext>
            </a:extLst>
          </p:cNvPr>
          <p:cNvPicPr>
            <a:picLocks noChangeAspect="1"/>
          </p:cNvPicPr>
          <p:nvPr/>
        </p:nvPicPr>
        <p:blipFill rotWithShape="1">
          <a:blip r:embed="rId2">
            <a:extLst>
              <a:ext uri="{28A0092B-C50C-407E-A947-70E740481C1C}">
                <a14:useLocalDpi xmlns:a14="http://schemas.microsoft.com/office/drawing/2010/main" val="0"/>
              </a:ext>
            </a:extLst>
          </a:blip>
          <a:srcRect t="21363" b="6820"/>
          <a:stretch/>
        </p:blipFill>
        <p:spPr>
          <a:xfrm>
            <a:off x="0" y="0"/>
            <a:ext cx="12192000" cy="6567032"/>
          </a:xfrm>
          <a:prstGeom prst="rect">
            <a:avLst/>
          </a:prstGeom>
          <a:solidFill>
            <a:schemeClr val="tx1">
              <a:lumMod val="50000"/>
            </a:schemeClr>
          </a:solidFill>
        </p:spPr>
      </p:pic>
      <p:sp>
        <p:nvSpPr>
          <p:cNvPr id="2" name="Title 1">
            <a:extLst>
              <a:ext uri="{FF2B5EF4-FFF2-40B4-BE49-F238E27FC236}">
                <a16:creationId xmlns="" xmlns:a16="http://schemas.microsoft.com/office/drawing/2014/main" id="{08D955F3-83C7-40DD-A8AF-CBE4F25A3268}"/>
              </a:ext>
            </a:extLst>
          </p:cNvPr>
          <p:cNvSpPr>
            <a:spLocks noGrp="1"/>
          </p:cNvSpPr>
          <p:nvPr>
            <p:ph type="title"/>
          </p:nvPr>
        </p:nvSpPr>
        <p:spPr>
          <a:xfrm>
            <a:off x="421182" y="467360"/>
            <a:ext cx="10756334" cy="713047"/>
          </a:xfrm>
          <a:solidFill>
            <a:schemeClr val="tx1">
              <a:lumMod val="50000"/>
              <a:alpha val="10000"/>
            </a:schemeClr>
          </a:solidFill>
        </p:spPr>
        <p:txBody>
          <a:bodyPr/>
          <a:lstStyle/>
          <a:p>
            <a:pPr marR="0" rtl="0"/>
            <a:r>
              <a:rPr lang="en-US" b="1" i="0" u="none" strike="noStrike" baseline="0" dirty="0">
                <a:solidFill>
                  <a:schemeClr val="bg1"/>
                </a:solidFill>
              </a:rPr>
              <a:t>The Independent Investigation of Truth</a:t>
            </a:r>
          </a:p>
        </p:txBody>
      </p:sp>
      <p:sp>
        <p:nvSpPr>
          <p:cNvPr id="3" name="Text Placeholder 2">
            <a:extLst>
              <a:ext uri="{FF2B5EF4-FFF2-40B4-BE49-F238E27FC236}">
                <a16:creationId xmlns="" xmlns:a16="http://schemas.microsoft.com/office/drawing/2014/main" id="{4CAEC322-2F9A-414E-B0DA-7580FF9C445A}"/>
              </a:ext>
            </a:extLst>
          </p:cNvPr>
          <p:cNvSpPr>
            <a:spLocks noGrp="1"/>
          </p:cNvSpPr>
          <p:nvPr>
            <p:ph idx="1"/>
          </p:nvPr>
        </p:nvSpPr>
        <p:spPr>
          <a:xfrm>
            <a:off x="421182" y="1180407"/>
            <a:ext cx="10756334" cy="5043978"/>
          </a:xfrm>
          <a:solidFill>
            <a:schemeClr val="tx1">
              <a:lumMod val="50000"/>
              <a:alpha val="10000"/>
            </a:schemeClr>
          </a:solidFill>
        </p:spPr>
        <p:txBody>
          <a:bodyPr>
            <a:normAutofit fontScale="92500"/>
          </a:bodyPr>
          <a:lstStyle/>
          <a:p>
            <a:pPr marL="45720" marR="0" lvl="0" indent="0" rtl="0">
              <a:buNone/>
            </a:pPr>
            <a:r>
              <a:rPr lang="en-US" b="1" i="0" u="none" strike="noStrike" baseline="0" dirty="0">
                <a:solidFill>
                  <a:schemeClr val="bg1"/>
                </a:solidFill>
              </a:rPr>
              <a:t>“God has not intended man to imitate blindly his fathers and ancestors…God has given man the eye of investigation by which he may see and recognize truth. He has endowed man with ears that he may hear the message of reality and conferred upon him the gift of reason by which he may discover things for himself. This is his endowment and equipment for the investigation of reality. Man is not intended to see through the eyes of another, hear through another’s ears nor comprehend with another’s brain. Each human creature has individual endowment, power and responsibility in the creative plan of God. Therefore, depend upon your own reason and judgment and adhere to the outcome of your own investigation; otherwise, you will be utterly submerged in the sea of ignorance and deprived of all the bounties of God. Turn to God, supplicate humbly at His threshold, seeking assistance and confirmation, that God may rend asunder the veils that obscure your vision.”</a:t>
            </a:r>
          </a:p>
        </p:txBody>
      </p:sp>
    </p:spTree>
    <p:extLst>
      <p:ext uri="{BB962C8B-B14F-4D97-AF65-F5344CB8AC3E}">
        <p14:creationId xmlns:p14="http://schemas.microsoft.com/office/powerpoint/2010/main" val="37507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D64CDB8-F0AF-47A4-8BE9-D33901F826A4}"/>
              </a:ext>
            </a:extLst>
          </p:cNvPr>
          <p:cNvPicPr>
            <a:picLocks noChangeAspect="1"/>
          </p:cNvPicPr>
          <p:nvPr/>
        </p:nvPicPr>
        <p:blipFill rotWithShape="1">
          <a:blip r:embed="rId2">
            <a:extLst>
              <a:ext uri="{28A0092B-C50C-407E-A947-70E740481C1C}">
                <a14:useLocalDpi xmlns:a14="http://schemas.microsoft.com/office/drawing/2010/main" val="0"/>
              </a:ext>
            </a:extLst>
          </a:blip>
          <a:srcRect t="4003"/>
          <a:stretch/>
        </p:blipFill>
        <p:spPr>
          <a:xfrm>
            <a:off x="0" y="1"/>
            <a:ext cx="12192000" cy="6593838"/>
          </a:xfrm>
          <a:prstGeom prst="rect">
            <a:avLst/>
          </a:prstGeom>
        </p:spPr>
      </p:pic>
      <p:sp>
        <p:nvSpPr>
          <p:cNvPr id="2" name="Title 1">
            <a:extLst>
              <a:ext uri="{FF2B5EF4-FFF2-40B4-BE49-F238E27FC236}">
                <a16:creationId xmlns="" xmlns:a16="http://schemas.microsoft.com/office/drawing/2014/main" id="{E233100A-78CC-46F4-A35C-97F0C5B73816}"/>
              </a:ext>
            </a:extLst>
          </p:cNvPr>
          <p:cNvSpPr>
            <a:spLocks noGrp="1"/>
          </p:cNvSpPr>
          <p:nvPr>
            <p:ph type="title"/>
          </p:nvPr>
        </p:nvSpPr>
        <p:spPr/>
        <p:txBody>
          <a:bodyPr/>
          <a:lstStyle/>
          <a:p>
            <a:pPr marR="0" rtl="0"/>
            <a:r>
              <a:rPr lang="en-US" b="0" i="0" u="none" strike="noStrike" baseline="0" dirty="0">
                <a:solidFill>
                  <a:schemeClr val="bg1"/>
                </a:solidFill>
                <a:latin typeface="Calibri" panose="020F0502020204030204" pitchFamily="34" charset="0"/>
              </a:rPr>
              <a:t>Harmony of Science and Religion</a:t>
            </a:r>
          </a:p>
        </p:txBody>
      </p:sp>
      <p:sp>
        <p:nvSpPr>
          <p:cNvPr id="3" name="Text Placeholder 2">
            <a:extLst>
              <a:ext uri="{FF2B5EF4-FFF2-40B4-BE49-F238E27FC236}">
                <a16:creationId xmlns="" xmlns:a16="http://schemas.microsoft.com/office/drawing/2014/main" id="{53E78C05-B59C-4926-A699-75FE2AF4498E}"/>
              </a:ext>
            </a:extLst>
          </p:cNvPr>
          <p:cNvSpPr>
            <a:spLocks noGrp="1"/>
          </p:cNvSpPr>
          <p:nvPr>
            <p:ph idx="1"/>
          </p:nvPr>
        </p:nvSpPr>
        <p:spPr>
          <a:xfrm>
            <a:off x="642850" y="1346662"/>
            <a:ext cx="7217295" cy="5043978"/>
          </a:xfrm>
        </p:spPr>
        <p:txBody>
          <a:bodyPr>
            <a:normAutofit/>
          </a:bodyPr>
          <a:lstStyle/>
          <a:p>
            <a:pPr marL="45720" marR="0" lvl="0" indent="0" rtl="0">
              <a:buNone/>
            </a:pPr>
            <a:r>
              <a:rPr lang="en-US" b="0" i="0" u="none" strike="noStrike" baseline="0" dirty="0">
                <a:solidFill>
                  <a:schemeClr val="bg1"/>
                </a:solidFill>
                <a:latin typeface="Calibri" panose="020F0502020204030204" pitchFamily="34" charset="0"/>
              </a:rPr>
              <a:t>“</a:t>
            </a:r>
            <a:r>
              <a:rPr lang="en-US" b="0" i="0" u="none" strike="noStrike" baseline="0" dirty="0">
                <a:solidFill>
                  <a:schemeClr val="bg1"/>
                </a:solidFill>
                <a:latin typeface="Times New Roman" panose="02020603050405020304" pitchFamily="18" charset="0"/>
              </a:rPr>
              <a:t>Religion and Science are inter-twined with </a:t>
            </a:r>
            <a:br>
              <a:rPr lang="en-US" b="0" i="0" u="none" strike="noStrike" baseline="0" dirty="0">
                <a:solidFill>
                  <a:schemeClr val="bg1"/>
                </a:solidFill>
                <a:latin typeface="Times New Roman" panose="02020603050405020304" pitchFamily="18" charset="0"/>
              </a:rPr>
            </a:br>
            <a:r>
              <a:rPr lang="en-US" b="0" i="0" u="none" strike="noStrike" baseline="0" dirty="0">
                <a:solidFill>
                  <a:schemeClr val="bg1"/>
                </a:solidFill>
                <a:latin typeface="Times New Roman" panose="02020603050405020304" pitchFamily="18" charset="0"/>
              </a:rPr>
              <a:t>each other and cannot be separated. These are the </a:t>
            </a:r>
            <a:br>
              <a:rPr lang="en-US" b="0" i="0" u="none" strike="noStrike" baseline="0" dirty="0">
                <a:solidFill>
                  <a:schemeClr val="bg1"/>
                </a:solidFill>
                <a:latin typeface="Times New Roman" panose="02020603050405020304" pitchFamily="18" charset="0"/>
              </a:rPr>
            </a:br>
            <a:r>
              <a:rPr lang="en-US" b="0" i="0" u="none" strike="noStrike" baseline="0" dirty="0">
                <a:solidFill>
                  <a:schemeClr val="bg1"/>
                </a:solidFill>
                <a:latin typeface="Times New Roman" panose="02020603050405020304" pitchFamily="18" charset="0"/>
              </a:rPr>
              <a:t>two wings with which humanity must fly. One wing is not </a:t>
            </a:r>
            <a:br>
              <a:rPr lang="en-US" b="0" i="0" u="none" strike="noStrike" baseline="0" dirty="0">
                <a:solidFill>
                  <a:schemeClr val="bg1"/>
                </a:solidFill>
                <a:latin typeface="Times New Roman" panose="02020603050405020304" pitchFamily="18" charset="0"/>
              </a:rPr>
            </a:br>
            <a:r>
              <a:rPr lang="en-US" b="0" i="0" u="none" strike="noStrike" baseline="0" dirty="0">
                <a:solidFill>
                  <a:schemeClr val="bg1"/>
                </a:solidFill>
                <a:latin typeface="Times New Roman" panose="02020603050405020304" pitchFamily="18" charset="0"/>
              </a:rPr>
              <a:t>enough. Every religion which does not concern itself with science </a:t>
            </a:r>
            <a:br>
              <a:rPr lang="en-US" b="0" i="0" u="none" strike="noStrike" baseline="0" dirty="0">
                <a:solidFill>
                  <a:schemeClr val="bg1"/>
                </a:solidFill>
                <a:latin typeface="Times New Roman" panose="02020603050405020304" pitchFamily="18" charset="0"/>
              </a:rPr>
            </a:br>
            <a:r>
              <a:rPr lang="en-US" b="0" i="0" u="none" strike="noStrike" baseline="0" dirty="0">
                <a:solidFill>
                  <a:schemeClr val="bg1"/>
                </a:solidFill>
                <a:latin typeface="Times New Roman" panose="02020603050405020304" pitchFamily="18" charset="0"/>
              </a:rPr>
              <a:t>is mere tradition…. Therefore science, education and civilization are most important necessities for the full religious life.” </a:t>
            </a:r>
            <a:br>
              <a:rPr lang="en-US" b="0" i="0" u="none" strike="noStrike" baseline="0" dirty="0">
                <a:solidFill>
                  <a:schemeClr val="bg1"/>
                </a:solidFill>
                <a:latin typeface="Times New Roman" panose="02020603050405020304" pitchFamily="18" charset="0"/>
              </a:rPr>
            </a:br>
            <a:r>
              <a:rPr lang="en-US" b="0" i="0" u="none" strike="noStrike" baseline="0" dirty="0">
                <a:solidFill>
                  <a:schemeClr val="bg1"/>
                </a:solidFill>
                <a:latin typeface="Times New Roman" panose="02020603050405020304" pitchFamily="18" charset="0"/>
              </a:rPr>
              <a:t>                                                                                      –</a:t>
            </a:r>
            <a:r>
              <a:rPr lang="en-US" b="0" i="0" u="none" strike="noStrike" baseline="0" dirty="0" err="1">
                <a:solidFill>
                  <a:schemeClr val="bg1"/>
                </a:solidFill>
                <a:latin typeface="Times New Roman" panose="02020603050405020304" pitchFamily="18" charset="0"/>
              </a:rPr>
              <a:t>Abdu’l</a:t>
            </a:r>
            <a:r>
              <a:rPr lang="en-US" b="0" i="0" u="none" strike="noStrike" baseline="0" dirty="0">
                <a:solidFill>
                  <a:schemeClr val="bg1"/>
                </a:solidFill>
                <a:latin typeface="Times New Roman" panose="02020603050405020304" pitchFamily="18" charset="0"/>
              </a:rPr>
              <a:t>-Baha</a:t>
            </a:r>
            <a:endParaRPr lang="en-US" b="1" i="0" u="none" strike="noStrike" baseline="0" dirty="0">
              <a:solidFill>
                <a:schemeClr val="bg1"/>
              </a:solidFill>
              <a:latin typeface="Helvetica" panose="020B0604020202020204" pitchFamily="34" charset="0"/>
            </a:endParaRPr>
          </a:p>
        </p:txBody>
      </p:sp>
    </p:spTree>
    <p:extLst>
      <p:ext uri="{BB962C8B-B14F-4D97-AF65-F5344CB8AC3E}">
        <p14:creationId xmlns:p14="http://schemas.microsoft.com/office/powerpoint/2010/main" val="302282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DBE0676-95C2-43A9-9EDB-192A0BB9E529}"/>
              </a:ext>
            </a:extLst>
          </p:cNvPr>
          <p:cNvPicPr>
            <a:picLocks noChangeAspect="1"/>
          </p:cNvPicPr>
          <p:nvPr/>
        </p:nvPicPr>
        <p:blipFill rotWithShape="1">
          <a:blip r:embed="rId2">
            <a:extLst>
              <a:ext uri="{28A0092B-C50C-407E-A947-70E740481C1C}">
                <a14:useLocalDpi xmlns:a14="http://schemas.microsoft.com/office/drawing/2010/main" val="0"/>
              </a:ext>
            </a:extLst>
          </a:blip>
          <a:srcRect t="4044"/>
          <a:stretch/>
        </p:blipFill>
        <p:spPr>
          <a:xfrm>
            <a:off x="-54430" y="0"/>
            <a:ext cx="12246429" cy="6580634"/>
          </a:xfrm>
          <a:prstGeom prst="rect">
            <a:avLst/>
          </a:prstGeom>
        </p:spPr>
      </p:pic>
      <p:sp>
        <p:nvSpPr>
          <p:cNvPr id="2" name="Title 1">
            <a:extLst>
              <a:ext uri="{FF2B5EF4-FFF2-40B4-BE49-F238E27FC236}">
                <a16:creationId xmlns="" xmlns:a16="http://schemas.microsoft.com/office/drawing/2014/main" id="{58574A16-2EB5-498B-82CB-A390F546E7C4}"/>
              </a:ext>
            </a:extLst>
          </p:cNvPr>
          <p:cNvSpPr>
            <a:spLocks noGrp="1"/>
          </p:cNvSpPr>
          <p:nvPr>
            <p:ph type="title"/>
          </p:nvPr>
        </p:nvSpPr>
        <p:spPr>
          <a:xfrm>
            <a:off x="608707" y="345440"/>
            <a:ext cx="10920154" cy="713047"/>
          </a:xfrm>
        </p:spPr>
        <p:txBody>
          <a:bodyPr>
            <a:normAutofit/>
          </a:bodyPr>
          <a:lstStyle/>
          <a:p>
            <a:pPr marR="0" algn="ctr" rtl="0"/>
            <a:r>
              <a:rPr lang="en-US" b="0" i="0" u="none" strike="noStrike" baseline="0" dirty="0">
                <a:solidFill>
                  <a:schemeClr val="bg1"/>
                </a:solidFill>
                <a:latin typeface="Calibri" panose="020F0502020204030204" pitchFamily="34" charset="0"/>
              </a:rPr>
              <a:t>Equality of Women and Men</a:t>
            </a:r>
          </a:p>
        </p:txBody>
      </p:sp>
      <p:sp>
        <p:nvSpPr>
          <p:cNvPr id="3" name="Text Placeholder 2">
            <a:extLst>
              <a:ext uri="{FF2B5EF4-FFF2-40B4-BE49-F238E27FC236}">
                <a16:creationId xmlns="" xmlns:a16="http://schemas.microsoft.com/office/drawing/2014/main" id="{A5CFF430-A703-4ED8-B082-21ACAE1D4681}"/>
              </a:ext>
            </a:extLst>
          </p:cNvPr>
          <p:cNvSpPr>
            <a:spLocks noGrp="1"/>
          </p:cNvSpPr>
          <p:nvPr>
            <p:ph idx="1"/>
          </p:nvPr>
        </p:nvSpPr>
        <p:spPr>
          <a:xfrm>
            <a:off x="635923" y="4165599"/>
            <a:ext cx="10920154" cy="1855585"/>
          </a:xfrm>
        </p:spPr>
        <p:txBody>
          <a:bodyPr>
            <a:normAutofit lnSpcReduction="10000"/>
          </a:bodyPr>
          <a:lstStyle/>
          <a:p>
            <a:pPr marL="45720" marR="0" lvl="0" indent="0" algn="ctr" rtl="0">
              <a:buNone/>
            </a:pPr>
            <a:r>
              <a:rPr lang="en-US" b="0" i="0" u="none" strike="noStrike" baseline="0" dirty="0">
                <a:solidFill>
                  <a:schemeClr val="bg1"/>
                </a:solidFill>
              </a:rPr>
              <a:t>“The world of humanity has two wings—one is women and the other men. Not until both wings are equally developed can the bird fly. Should one wing remain weak, flight is impossible. Not until the world of women becomes equal to the world of men in the acquisition of virtues and perfections, can success and prosperity be attained as they ought to be.”         –</a:t>
            </a:r>
            <a:r>
              <a:rPr lang="en-US" b="0" i="0" u="none" strike="noStrike" baseline="0" dirty="0" err="1">
                <a:solidFill>
                  <a:schemeClr val="bg1"/>
                </a:solidFill>
              </a:rPr>
              <a:t>Abdu’l</a:t>
            </a:r>
            <a:r>
              <a:rPr lang="en-US" b="0" i="0" u="none" strike="noStrike" baseline="0" dirty="0">
                <a:solidFill>
                  <a:schemeClr val="bg1"/>
                </a:solidFill>
              </a:rPr>
              <a:t>-Baha</a:t>
            </a:r>
          </a:p>
          <a:p>
            <a:pPr marR="0" lvl="0" algn="ctr" rtl="0"/>
            <a:endParaRPr lang="en-US" sz="1600" b="0" i="0" u="none" strike="noStrike" baseline="0" dirty="0">
              <a:solidFill>
                <a:schemeClr val="bg1"/>
              </a:solidFill>
            </a:endParaRPr>
          </a:p>
        </p:txBody>
      </p:sp>
    </p:spTree>
    <p:extLst>
      <p:ext uri="{BB962C8B-B14F-4D97-AF65-F5344CB8AC3E}">
        <p14:creationId xmlns:p14="http://schemas.microsoft.com/office/powerpoint/2010/main" val="288969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C6F0C6E-F692-4D8A-B12B-6E7E45F4D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113" y="0"/>
            <a:ext cx="7231887" cy="6593779"/>
          </a:xfrm>
          <a:prstGeom prst="rect">
            <a:avLst/>
          </a:prstGeom>
        </p:spPr>
      </p:pic>
      <p:sp>
        <p:nvSpPr>
          <p:cNvPr id="3" name="Text Placeholder 2">
            <a:extLst>
              <a:ext uri="{FF2B5EF4-FFF2-40B4-BE49-F238E27FC236}">
                <a16:creationId xmlns="" xmlns:a16="http://schemas.microsoft.com/office/drawing/2014/main" id="{66826767-03FA-4AA6-8639-976741A1C409}"/>
              </a:ext>
            </a:extLst>
          </p:cNvPr>
          <p:cNvSpPr>
            <a:spLocks noGrp="1"/>
          </p:cNvSpPr>
          <p:nvPr>
            <p:ph idx="1"/>
          </p:nvPr>
        </p:nvSpPr>
        <p:spPr>
          <a:xfrm>
            <a:off x="387928" y="120073"/>
            <a:ext cx="4322618" cy="6391563"/>
          </a:xfrm>
        </p:spPr>
        <p:txBody>
          <a:bodyPr>
            <a:normAutofit fontScale="92500" lnSpcReduction="20000"/>
          </a:bodyPr>
          <a:lstStyle/>
          <a:p>
            <a:pPr marL="45720" marR="0" lvl="0" indent="0" rtl="0">
              <a:buNone/>
            </a:pPr>
            <a:r>
              <a:rPr lang="en-US" b="0" i="0" u="none" strike="noStrike" baseline="0" dirty="0">
                <a:solidFill>
                  <a:prstClr val="black"/>
                </a:solidFill>
              </a:rPr>
              <a:t>“The world in the past has been ruled by force, and man has dominated over woman by reason of his more forceful and aggressive qualities both of body and mind. But the balance is already shifting; force is losing its dominance, and mental alertness, intuition, and the spiritual qualities of love and service, in which woman is strong, are gaining ascendancy. Hence the new age will be an age less masculine and more permeated with the feminine ideals, or, to speak more exactly, will be an age in which the masculine and feminine elements of civilization will be more evenly balanced.”       –</a:t>
            </a:r>
            <a:r>
              <a:rPr lang="en-US" b="0" i="0" u="none" strike="noStrike" baseline="0" dirty="0" err="1">
                <a:solidFill>
                  <a:prstClr val="black"/>
                </a:solidFill>
              </a:rPr>
              <a:t>Abdu’l</a:t>
            </a:r>
            <a:r>
              <a:rPr lang="en-US" b="0" i="0" u="none" strike="noStrike" baseline="0" dirty="0">
                <a:solidFill>
                  <a:prstClr val="black"/>
                </a:solidFill>
              </a:rPr>
              <a:t>-Baha</a:t>
            </a:r>
          </a:p>
          <a:p>
            <a:pPr marR="0" lvl="0" rtl="0"/>
            <a:endParaRPr lang="en-US" b="0" i="0" u="none" strike="noStrike" baseline="0" dirty="0">
              <a:solidFill>
                <a:prstClr val="black"/>
              </a:solidFill>
            </a:endParaRPr>
          </a:p>
        </p:txBody>
      </p:sp>
    </p:spTree>
    <p:extLst>
      <p:ext uri="{BB962C8B-B14F-4D97-AF65-F5344CB8AC3E}">
        <p14:creationId xmlns:p14="http://schemas.microsoft.com/office/powerpoint/2010/main" val="263764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461AF58-1768-4383-9311-FCEB0EA216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942"/>
          <a:stretch/>
        </p:blipFill>
        <p:spPr>
          <a:xfrm>
            <a:off x="0" y="0"/>
            <a:ext cx="12192000" cy="6560820"/>
          </a:xfrm>
          <a:prstGeom prst="rect">
            <a:avLst/>
          </a:prstGeom>
        </p:spPr>
      </p:pic>
      <p:sp>
        <p:nvSpPr>
          <p:cNvPr id="3" name="Text Placeholder 2">
            <a:extLst>
              <a:ext uri="{FF2B5EF4-FFF2-40B4-BE49-F238E27FC236}">
                <a16:creationId xmlns="" xmlns:a16="http://schemas.microsoft.com/office/drawing/2014/main" id="{CA6CB672-4CFB-46B1-BE27-430DBD283888}"/>
              </a:ext>
            </a:extLst>
          </p:cNvPr>
          <p:cNvSpPr>
            <a:spLocks noGrp="1"/>
          </p:cNvSpPr>
          <p:nvPr>
            <p:ph idx="1"/>
          </p:nvPr>
        </p:nvSpPr>
        <p:spPr>
          <a:xfrm>
            <a:off x="635923" y="674711"/>
            <a:ext cx="10920154" cy="3818890"/>
          </a:xfrm>
        </p:spPr>
        <p:txBody>
          <a:bodyPr/>
          <a:lstStyle/>
          <a:p>
            <a:pPr marL="45720" marR="0" lvl="0" indent="0" rtl="0">
              <a:buNone/>
            </a:pPr>
            <a:r>
              <a:rPr lang="en-US" b="1" i="0" u="none" strike="noStrike" baseline="0" dirty="0">
                <a:solidFill>
                  <a:schemeClr val="bg1"/>
                </a:solidFill>
              </a:rPr>
              <a:t>“As long as women are prevented from attaining their highest possibilities, so long will men be unable to achieve the greatness which might be theirs.” </a:t>
            </a:r>
            <a:br>
              <a:rPr lang="en-US" b="1" i="0" u="none" strike="noStrike" baseline="0" dirty="0">
                <a:solidFill>
                  <a:schemeClr val="bg1"/>
                </a:solidFill>
              </a:rPr>
            </a:br>
            <a:r>
              <a:rPr lang="en-US" b="1" i="0" u="none" strike="noStrike" baseline="0" dirty="0">
                <a:solidFill>
                  <a:schemeClr val="bg1"/>
                </a:solidFill>
              </a:rPr>
              <a:t>                                                                                                                                      –</a:t>
            </a:r>
            <a:r>
              <a:rPr lang="en-US" b="1" i="0" u="none" strike="noStrike" baseline="0" dirty="0" err="1">
                <a:solidFill>
                  <a:schemeClr val="bg1"/>
                </a:solidFill>
              </a:rPr>
              <a:t>Abdu’l</a:t>
            </a:r>
            <a:r>
              <a:rPr lang="en-US" b="1" i="0" u="none" strike="noStrike" baseline="0" dirty="0">
                <a:solidFill>
                  <a:schemeClr val="bg1"/>
                </a:solidFill>
              </a:rPr>
              <a:t>-Baha</a:t>
            </a:r>
          </a:p>
          <a:p>
            <a:pPr marR="0" lvl="0" rtl="0"/>
            <a:endParaRPr lang="en-US" b="1" i="0" u="none" strike="noStrike" baseline="0" dirty="0">
              <a:solidFill>
                <a:schemeClr val="bg1"/>
              </a:solidFill>
            </a:endParaRPr>
          </a:p>
        </p:txBody>
      </p:sp>
    </p:spTree>
    <p:extLst>
      <p:ext uri="{BB962C8B-B14F-4D97-AF65-F5344CB8AC3E}">
        <p14:creationId xmlns:p14="http://schemas.microsoft.com/office/powerpoint/2010/main" val="356859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A46E7B9-00F9-44A9-8DE3-F85802415A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5" b="3848"/>
          <a:stretch/>
        </p:blipFill>
        <p:spPr>
          <a:xfrm>
            <a:off x="0" y="0"/>
            <a:ext cx="12192000" cy="6545179"/>
          </a:xfrm>
          <a:prstGeom prst="rect">
            <a:avLst/>
          </a:prstGeom>
        </p:spPr>
      </p:pic>
      <p:sp>
        <p:nvSpPr>
          <p:cNvPr id="2" name="Title 1">
            <a:extLst>
              <a:ext uri="{FF2B5EF4-FFF2-40B4-BE49-F238E27FC236}">
                <a16:creationId xmlns="" xmlns:a16="http://schemas.microsoft.com/office/drawing/2014/main" id="{2DAD1842-CA94-44AE-95B7-63291F223213}"/>
              </a:ext>
            </a:extLst>
          </p:cNvPr>
          <p:cNvSpPr>
            <a:spLocks noGrp="1"/>
          </p:cNvSpPr>
          <p:nvPr>
            <p:ph type="title"/>
          </p:nvPr>
        </p:nvSpPr>
        <p:spPr>
          <a:xfrm>
            <a:off x="462373" y="497251"/>
            <a:ext cx="11190026" cy="713047"/>
          </a:xfrm>
          <a:solidFill>
            <a:schemeClr val="tx1">
              <a:lumMod val="50000"/>
              <a:alpha val="15000"/>
            </a:schemeClr>
          </a:solidFill>
        </p:spPr>
        <p:txBody>
          <a:bodyPr/>
          <a:lstStyle/>
          <a:p>
            <a:pPr marR="0" rtl="0"/>
            <a:r>
              <a:rPr lang="en-US" b="1" i="0" u="none" strike="noStrike" baseline="0" dirty="0">
                <a:solidFill>
                  <a:schemeClr val="bg1"/>
                </a:solidFill>
              </a:rPr>
              <a:t>Universal Education</a:t>
            </a:r>
          </a:p>
        </p:txBody>
      </p:sp>
      <p:sp>
        <p:nvSpPr>
          <p:cNvPr id="3" name="Text Placeholder 2">
            <a:extLst>
              <a:ext uri="{FF2B5EF4-FFF2-40B4-BE49-F238E27FC236}">
                <a16:creationId xmlns="" xmlns:a16="http://schemas.microsoft.com/office/drawing/2014/main" id="{3D4392F7-8FED-470A-A329-A86C9DEDDA00}"/>
              </a:ext>
            </a:extLst>
          </p:cNvPr>
          <p:cNvSpPr>
            <a:spLocks noGrp="1"/>
          </p:cNvSpPr>
          <p:nvPr>
            <p:ph idx="1"/>
          </p:nvPr>
        </p:nvSpPr>
        <p:spPr>
          <a:xfrm>
            <a:off x="462374" y="1210297"/>
            <a:ext cx="11190025" cy="5334882"/>
          </a:xfrm>
          <a:solidFill>
            <a:schemeClr val="tx1">
              <a:lumMod val="50000"/>
              <a:alpha val="15000"/>
            </a:schemeClr>
          </a:solidFill>
        </p:spPr>
        <p:txBody>
          <a:bodyPr>
            <a:normAutofit lnSpcReduction="10000"/>
          </a:bodyPr>
          <a:lstStyle/>
          <a:p>
            <a:pPr marL="45720" marR="0" lvl="0" indent="0" rtl="0">
              <a:buNone/>
            </a:pPr>
            <a:r>
              <a:rPr lang="en-US" b="1" i="0" u="none" strike="noStrike" baseline="0" dirty="0">
                <a:solidFill>
                  <a:schemeClr val="bg1"/>
                </a:solidFill>
              </a:rPr>
              <a:t>“The cause of universal education, which has already enlisted in its service an army of dedicated people from every faith and nation, deserves the utmost support that the governments of the world can lend it. For ignorance is indisputably the principal reason for the decline and fall of peoples and the perpetuation of prejudice. No nation can achieve success unless education is accorded all its citizens. Lack of resources limits the ability of many nations to fulfil this necessity, imposing a certain ordering of priorities. The decision-making agencies involved would do well to consider giving first priority to the education of women and girls, since it is through educated mothers that the benefits of knowledge can be most effectively and rapidly diffused throughout society. In keeping with the requirements of the times, consideration should also be given to teaching the concept of world citizenship as part of the standard education of every child.” </a:t>
            </a:r>
            <a:br>
              <a:rPr lang="en-US" b="1" i="0" u="none" strike="noStrike" baseline="0" dirty="0">
                <a:solidFill>
                  <a:schemeClr val="bg1"/>
                </a:solidFill>
              </a:rPr>
            </a:br>
            <a:r>
              <a:rPr lang="en-US" b="1" i="0" u="none" strike="noStrike" baseline="0" dirty="0">
                <a:solidFill>
                  <a:schemeClr val="bg1"/>
                </a:solidFill>
              </a:rPr>
              <a:t>                                                                                                         –The Universal House of Justice</a:t>
            </a:r>
          </a:p>
          <a:p>
            <a:pPr marR="0" lvl="0" rtl="0"/>
            <a:endParaRPr lang="en-US" b="1" i="0" u="none" strike="noStrike" baseline="0" dirty="0">
              <a:solidFill>
                <a:schemeClr val="bg1"/>
              </a:solidFill>
            </a:endParaRPr>
          </a:p>
        </p:txBody>
      </p:sp>
    </p:spTree>
    <p:extLst>
      <p:ext uri="{BB962C8B-B14F-4D97-AF65-F5344CB8AC3E}">
        <p14:creationId xmlns:p14="http://schemas.microsoft.com/office/powerpoint/2010/main" val="37889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49C384F-91AB-4A51-B31C-BC55DE73BF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204"/>
          <a:stretch/>
        </p:blipFill>
        <p:spPr>
          <a:xfrm>
            <a:off x="0" y="0"/>
            <a:ext cx="12192000" cy="6579323"/>
          </a:xfrm>
          <a:prstGeom prst="rect">
            <a:avLst/>
          </a:prstGeom>
        </p:spPr>
      </p:pic>
      <p:sp>
        <p:nvSpPr>
          <p:cNvPr id="2" name="Title 1">
            <a:extLst>
              <a:ext uri="{FF2B5EF4-FFF2-40B4-BE49-F238E27FC236}">
                <a16:creationId xmlns="" xmlns:a16="http://schemas.microsoft.com/office/drawing/2014/main" id="{AD7D605E-BF34-4442-9FED-B1706232441B}"/>
              </a:ext>
            </a:extLst>
          </p:cNvPr>
          <p:cNvSpPr>
            <a:spLocks noGrp="1"/>
          </p:cNvSpPr>
          <p:nvPr>
            <p:ph type="title"/>
          </p:nvPr>
        </p:nvSpPr>
        <p:spPr/>
        <p:txBody>
          <a:bodyPr/>
          <a:lstStyle/>
          <a:p>
            <a:pPr marR="0" rtl="0"/>
            <a:r>
              <a:rPr lang="en-US" b="1" i="0" u="none" strike="noStrike" baseline="0" dirty="0">
                <a:solidFill>
                  <a:schemeClr val="bg1"/>
                </a:solidFill>
                <a:latin typeface="Calibri" panose="020F0502020204030204" pitchFamily="34" charset="0"/>
              </a:rPr>
              <a:t>Universal Language</a:t>
            </a:r>
          </a:p>
        </p:txBody>
      </p:sp>
      <p:sp>
        <p:nvSpPr>
          <p:cNvPr id="3" name="Text Placeholder 2">
            <a:extLst>
              <a:ext uri="{FF2B5EF4-FFF2-40B4-BE49-F238E27FC236}">
                <a16:creationId xmlns="" xmlns:a16="http://schemas.microsoft.com/office/drawing/2014/main" id="{D6666F18-84F5-4118-9F07-762AF9C6C69D}"/>
              </a:ext>
            </a:extLst>
          </p:cNvPr>
          <p:cNvSpPr>
            <a:spLocks noGrp="1"/>
          </p:cNvSpPr>
          <p:nvPr>
            <p:ph idx="1"/>
          </p:nvPr>
        </p:nvSpPr>
        <p:spPr>
          <a:xfrm>
            <a:off x="642850" y="1346662"/>
            <a:ext cx="11063876" cy="5043978"/>
          </a:xfrm>
        </p:spPr>
        <p:txBody>
          <a:bodyPr>
            <a:normAutofit/>
          </a:bodyPr>
          <a:lstStyle/>
          <a:p>
            <a:pPr marL="45720" marR="0" lvl="0" indent="0" rtl="0">
              <a:buNone/>
            </a:pPr>
            <a:r>
              <a:rPr lang="en-US" b="1" i="0" u="none" strike="noStrike" baseline="0" dirty="0">
                <a:solidFill>
                  <a:schemeClr val="bg1"/>
                </a:solidFill>
                <a:latin typeface="Cambria" panose="02040503050406030204" pitchFamily="18" charset="0"/>
              </a:rPr>
              <a:t>“The day is approaching when all the peoples of the world will have adopted one universal language and one common script. When this is achieved, to whatsoever city a man may journey, it shall be as if he were entering his own home.”                            - Baha’u’llah</a:t>
            </a:r>
          </a:p>
        </p:txBody>
      </p:sp>
    </p:spTree>
    <p:extLst>
      <p:ext uri="{BB962C8B-B14F-4D97-AF65-F5344CB8AC3E}">
        <p14:creationId xmlns:p14="http://schemas.microsoft.com/office/powerpoint/2010/main" val="39615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478A51F-C3B9-4D8E-B264-7E9981DF081A}"/>
              </a:ext>
            </a:extLst>
          </p:cNvPr>
          <p:cNvPicPr>
            <a:picLocks noChangeAspect="1"/>
          </p:cNvPicPr>
          <p:nvPr/>
        </p:nvPicPr>
        <p:blipFill rotWithShape="1">
          <a:blip r:embed="rId2">
            <a:extLst>
              <a:ext uri="{28A0092B-C50C-407E-A947-70E740481C1C}">
                <a14:useLocalDpi xmlns:a14="http://schemas.microsoft.com/office/drawing/2010/main" val="0"/>
              </a:ext>
            </a:extLst>
          </a:blip>
          <a:srcRect t="13867"/>
          <a:stretch/>
        </p:blipFill>
        <p:spPr>
          <a:xfrm>
            <a:off x="0" y="0"/>
            <a:ext cx="12192000" cy="6563360"/>
          </a:xfrm>
          <a:prstGeom prst="rect">
            <a:avLst/>
          </a:prstGeom>
        </p:spPr>
      </p:pic>
      <p:sp>
        <p:nvSpPr>
          <p:cNvPr id="2" name="Title 1">
            <a:extLst>
              <a:ext uri="{FF2B5EF4-FFF2-40B4-BE49-F238E27FC236}">
                <a16:creationId xmlns="" xmlns:a16="http://schemas.microsoft.com/office/drawing/2014/main" id="{8D50DF90-4D25-4AB5-A37A-AF6805594BC1}"/>
              </a:ext>
            </a:extLst>
          </p:cNvPr>
          <p:cNvSpPr>
            <a:spLocks noGrp="1"/>
          </p:cNvSpPr>
          <p:nvPr>
            <p:ph type="title"/>
          </p:nvPr>
        </p:nvSpPr>
        <p:spPr>
          <a:xfrm>
            <a:off x="642850" y="202656"/>
            <a:ext cx="10920154" cy="713047"/>
          </a:xfrm>
        </p:spPr>
        <p:txBody>
          <a:bodyPr/>
          <a:lstStyle/>
          <a:p>
            <a:pPr marR="0" rtl="0"/>
            <a:r>
              <a:rPr lang="en-US" b="1" i="0" u="none" strike="noStrike" baseline="0" dirty="0">
                <a:solidFill>
                  <a:schemeClr val="bg1"/>
                </a:solidFill>
              </a:rPr>
              <a:t>OUR TWO-FOLD MORAL PURPOSE</a:t>
            </a:r>
          </a:p>
        </p:txBody>
      </p:sp>
      <p:sp>
        <p:nvSpPr>
          <p:cNvPr id="4" name="Content Placeholder 3">
            <a:extLst>
              <a:ext uri="{FF2B5EF4-FFF2-40B4-BE49-F238E27FC236}">
                <a16:creationId xmlns="" xmlns:a16="http://schemas.microsoft.com/office/drawing/2014/main" id="{80579ACA-FC00-4797-8238-7D9CF6FCDDE5}"/>
              </a:ext>
            </a:extLst>
          </p:cNvPr>
          <p:cNvSpPr>
            <a:spLocks noGrp="1"/>
          </p:cNvSpPr>
          <p:nvPr>
            <p:ph idx="1"/>
          </p:nvPr>
        </p:nvSpPr>
        <p:spPr>
          <a:xfrm>
            <a:off x="642850" y="4235116"/>
            <a:ext cx="10920154" cy="2155524"/>
          </a:xfrm>
        </p:spPr>
        <p:txBody>
          <a:bodyPr>
            <a:normAutofit/>
          </a:bodyPr>
          <a:lstStyle/>
          <a:p>
            <a:pPr marL="45720" indent="0" algn="r">
              <a:buNone/>
            </a:pPr>
            <a:r>
              <a:rPr lang="en-US" b="1" dirty="0">
                <a:solidFill>
                  <a:schemeClr val="bg1"/>
                </a:solidFill>
              </a:rPr>
              <a:t>To take charge of our own intellectual and spiritual growth </a:t>
            </a:r>
          </a:p>
          <a:p>
            <a:pPr marL="45720" indent="0" algn="r">
              <a:buNone/>
            </a:pPr>
            <a:r>
              <a:rPr lang="en-US" b="1" dirty="0">
                <a:solidFill>
                  <a:schemeClr val="bg1"/>
                </a:solidFill>
              </a:rPr>
              <a:t>and</a:t>
            </a:r>
          </a:p>
          <a:p>
            <a:pPr marL="45720" indent="0" algn="r">
              <a:buNone/>
            </a:pPr>
            <a:r>
              <a:rPr lang="en-US" b="1" dirty="0">
                <a:solidFill>
                  <a:schemeClr val="bg1"/>
                </a:solidFill>
              </a:rPr>
              <a:t>To contribute to the transformation of society</a:t>
            </a:r>
          </a:p>
        </p:txBody>
      </p:sp>
    </p:spTree>
    <p:extLst>
      <p:ext uri="{BB962C8B-B14F-4D97-AF65-F5344CB8AC3E}">
        <p14:creationId xmlns:p14="http://schemas.microsoft.com/office/powerpoint/2010/main" val="410939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A6D02F0-59CC-43BB-8017-B3EDEDFA1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75" y="0"/>
            <a:ext cx="12503949" cy="6564573"/>
          </a:xfrm>
          <a:prstGeom prst="rect">
            <a:avLst/>
          </a:prstGeom>
        </p:spPr>
      </p:pic>
      <p:sp>
        <p:nvSpPr>
          <p:cNvPr id="3" name="Text Placeholder 2">
            <a:extLst>
              <a:ext uri="{FF2B5EF4-FFF2-40B4-BE49-F238E27FC236}">
                <a16:creationId xmlns="" xmlns:a16="http://schemas.microsoft.com/office/drawing/2014/main" id="{32D17B82-6B73-43D1-8334-B0B9E8CE67F0}"/>
              </a:ext>
            </a:extLst>
          </p:cNvPr>
          <p:cNvSpPr>
            <a:spLocks noGrp="1"/>
          </p:cNvSpPr>
          <p:nvPr>
            <p:ph type="body" idx="1"/>
          </p:nvPr>
        </p:nvSpPr>
        <p:spPr>
          <a:xfrm>
            <a:off x="327547" y="4189853"/>
            <a:ext cx="11395880" cy="1897040"/>
          </a:xfrm>
        </p:spPr>
        <p:txBody>
          <a:bodyPr>
            <a:noAutofit/>
          </a:bodyPr>
          <a:lstStyle/>
          <a:p>
            <a:pPr marL="45720" marR="0" lvl="0" indent="0" rtl="0">
              <a:buNone/>
            </a:pPr>
            <a:r>
              <a:rPr lang="en-US" b="1" i="0" u="none" strike="noStrike" baseline="0" dirty="0">
                <a:solidFill>
                  <a:schemeClr val="bg1"/>
                </a:solidFill>
              </a:rPr>
              <a:t>“…Therefore, in this world he must prepare himself for the life beyond.  That which he needs in the world of the Kingdom must be obtained here.  Just as he prepared himself in the world of the matrix by acquiring forces necessary in this sphere of existence, likewise, the indispensable forces of the divine existence must be potentially attained in this world.”                 –</a:t>
            </a:r>
            <a:r>
              <a:rPr lang="en-US" b="1" i="0" u="none" strike="noStrike" baseline="0" dirty="0" err="1">
                <a:solidFill>
                  <a:schemeClr val="bg1"/>
                </a:solidFill>
              </a:rPr>
              <a:t>Abdu’l</a:t>
            </a:r>
            <a:r>
              <a:rPr lang="en-US" b="1" i="0" u="none" strike="noStrike" baseline="0" dirty="0">
                <a:solidFill>
                  <a:schemeClr val="bg1"/>
                </a:solidFill>
              </a:rPr>
              <a:t>-Baha</a:t>
            </a:r>
          </a:p>
        </p:txBody>
      </p:sp>
    </p:spTree>
    <p:extLst>
      <p:ext uri="{BB962C8B-B14F-4D97-AF65-F5344CB8AC3E}">
        <p14:creationId xmlns:p14="http://schemas.microsoft.com/office/powerpoint/2010/main" val="64944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DF57038-97BE-4FB8-BB16-9007957F7522}"/>
              </a:ext>
            </a:extLst>
          </p:cNvPr>
          <p:cNvPicPr>
            <a:picLocks noChangeAspect="1"/>
          </p:cNvPicPr>
          <p:nvPr/>
        </p:nvPicPr>
        <p:blipFill rotWithShape="1">
          <a:blip r:embed="rId2">
            <a:extLst>
              <a:ext uri="{28A0092B-C50C-407E-A947-70E740481C1C}">
                <a14:useLocalDpi xmlns:a14="http://schemas.microsoft.com/office/drawing/2010/main" val="0"/>
              </a:ext>
            </a:extLst>
          </a:blip>
          <a:srcRect l="1256" t="2152" r="1777" b="2307"/>
          <a:stretch/>
        </p:blipFill>
        <p:spPr>
          <a:xfrm>
            <a:off x="621879" y="0"/>
            <a:ext cx="10948241" cy="6604226"/>
          </a:xfrm>
          <a:prstGeom prst="rect">
            <a:avLst/>
          </a:prstGeom>
        </p:spPr>
      </p:pic>
    </p:spTree>
    <p:extLst>
      <p:ext uri="{BB962C8B-B14F-4D97-AF65-F5344CB8AC3E}">
        <p14:creationId xmlns:p14="http://schemas.microsoft.com/office/powerpoint/2010/main" val="955229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1A9FC24-5F45-4987-B3BC-EE2682F2E304}"/>
              </a:ext>
            </a:extLst>
          </p:cNvPr>
          <p:cNvPicPr>
            <a:picLocks noChangeAspect="1"/>
          </p:cNvPicPr>
          <p:nvPr/>
        </p:nvPicPr>
        <p:blipFill rotWithShape="1">
          <a:blip r:embed="rId2">
            <a:extLst>
              <a:ext uri="{28A0092B-C50C-407E-A947-70E740481C1C}">
                <a14:useLocalDpi xmlns:a14="http://schemas.microsoft.com/office/drawing/2010/main" val="0"/>
              </a:ext>
            </a:extLst>
          </a:blip>
          <a:srcRect r="2228" b="6579"/>
          <a:stretch/>
        </p:blipFill>
        <p:spPr>
          <a:xfrm>
            <a:off x="-12420" y="-11"/>
            <a:ext cx="12188381" cy="6557221"/>
          </a:xfrm>
          <a:prstGeom prst="rect">
            <a:avLst/>
          </a:prstGeom>
        </p:spPr>
      </p:pic>
      <p:sp>
        <p:nvSpPr>
          <p:cNvPr id="3" name="Text Placeholder 2">
            <a:extLst>
              <a:ext uri="{FF2B5EF4-FFF2-40B4-BE49-F238E27FC236}">
                <a16:creationId xmlns="" xmlns:a16="http://schemas.microsoft.com/office/drawing/2014/main" id="{41569388-FEE6-468A-BC39-0FCBE32ACBA8}"/>
              </a:ext>
            </a:extLst>
          </p:cNvPr>
          <p:cNvSpPr>
            <a:spLocks noGrp="1"/>
          </p:cNvSpPr>
          <p:nvPr>
            <p:ph idx="1"/>
          </p:nvPr>
        </p:nvSpPr>
        <p:spPr>
          <a:xfrm>
            <a:off x="635923" y="907011"/>
            <a:ext cx="10920154" cy="5043978"/>
          </a:xfrm>
        </p:spPr>
        <p:txBody>
          <a:bodyPr>
            <a:normAutofit lnSpcReduction="10000"/>
          </a:bodyPr>
          <a:lstStyle/>
          <a:p>
            <a:pPr marL="45720" marR="0" lvl="0" indent="0" algn="ctr" rtl="0">
              <a:buNone/>
            </a:pPr>
            <a:r>
              <a:rPr lang="en-US" b="1" i="0" u="none" strike="noStrike" baseline="0" dirty="0">
                <a:solidFill>
                  <a:schemeClr val="bg1"/>
                </a:solidFill>
              </a:rPr>
              <a:t>“What is he in need of in the Kingdom which transcends the life and limitation of this mortal sphere?  That world beyond is a world of sanctity and radiance; therefore, it is necessary that in this world he should acquire these divine attributes.  In that world there is need of spirituality, faith, assurance, the knowledge and love of God.  These he must attain in this world so that after his ascension from the earthly to the heavenly Kingdom he shall find all that is needful in that eternal life ready for him.  That divine world is manifestly a world of lights; therefore, man has need of illumination here. That is a world of love; the love of God is essential.  It is a world of perfections; virtues or perfections, must be acquired.  That world is vivified by the breaths of the Holy Spirit; in this world we must seek them.  That is the Kingdom of everlasting life; it must be attained during this vanishing existence.”</a:t>
            </a:r>
            <a:br>
              <a:rPr lang="en-US" b="1" i="0" u="none" strike="noStrike" baseline="0" dirty="0">
                <a:solidFill>
                  <a:schemeClr val="bg1"/>
                </a:solidFill>
              </a:rPr>
            </a:br>
            <a:r>
              <a:rPr lang="en-US" b="1" i="0" u="none" strike="noStrike" baseline="0" dirty="0">
                <a:solidFill>
                  <a:schemeClr val="bg1"/>
                </a:solidFill>
              </a:rPr>
              <a:t>                                                                                                                 -</a:t>
            </a:r>
            <a:r>
              <a:rPr lang="en-US" b="1" i="0" u="none" strike="noStrike" baseline="0" dirty="0" err="1">
                <a:solidFill>
                  <a:schemeClr val="bg1"/>
                </a:solidFill>
              </a:rPr>
              <a:t>Abdu’l</a:t>
            </a:r>
            <a:r>
              <a:rPr lang="en-US" b="1" i="0" u="none" strike="noStrike" baseline="0" dirty="0">
                <a:solidFill>
                  <a:schemeClr val="bg1"/>
                </a:solidFill>
              </a:rPr>
              <a:t>-Baha</a:t>
            </a:r>
          </a:p>
        </p:txBody>
      </p:sp>
    </p:spTree>
    <p:extLst>
      <p:ext uri="{BB962C8B-B14F-4D97-AF65-F5344CB8AC3E}">
        <p14:creationId xmlns:p14="http://schemas.microsoft.com/office/powerpoint/2010/main" val="195693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9C6987-BD37-490A-B8E2-F7B2BE329DFD}"/>
              </a:ext>
            </a:extLst>
          </p:cNvPr>
          <p:cNvPicPr>
            <a:picLocks noChangeAspect="1"/>
          </p:cNvPicPr>
          <p:nvPr/>
        </p:nvPicPr>
        <p:blipFill rotWithShape="1">
          <a:blip r:embed="rId2">
            <a:extLst>
              <a:ext uri="{28A0092B-C50C-407E-A947-70E740481C1C}">
                <a14:useLocalDpi xmlns:a14="http://schemas.microsoft.com/office/drawing/2010/main" val="0"/>
              </a:ext>
            </a:extLst>
          </a:blip>
          <a:srcRect t="6868" b="19741"/>
          <a:stretch/>
        </p:blipFill>
        <p:spPr>
          <a:xfrm>
            <a:off x="0" y="0"/>
            <a:ext cx="12192000" cy="6557211"/>
          </a:xfrm>
          <a:prstGeom prst="rect">
            <a:avLst/>
          </a:prstGeom>
        </p:spPr>
      </p:pic>
      <p:sp>
        <p:nvSpPr>
          <p:cNvPr id="3" name="Text Placeholder 2">
            <a:extLst>
              <a:ext uri="{FF2B5EF4-FFF2-40B4-BE49-F238E27FC236}">
                <a16:creationId xmlns="" xmlns:a16="http://schemas.microsoft.com/office/drawing/2014/main" id="{051464CC-9FEA-4EA6-BF6B-597EB72DA48F}"/>
              </a:ext>
            </a:extLst>
          </p:cNvPr>
          <p:cNvSpPr>
            <a:spLocks noGrp="1"/>
          </p:cNvSpPr>
          <p:nvPr>
            <p:ph idx="1"/>
          </p:nvPr>
        </p:nvSpPr>
        <p:spPr>
          <a:xfrm>
            <a:off x="0" y="1"/>
            <a:ext cx="12191999" cy="6557210"/>
          </a:xfrm>
          <a:solidFill>
            <a:schemeClr val="tx1">
              <a:lumMod val="50000"/>
              <a:alpha val="10000"/>
            </a:schemeClr>
          </a:solidFill>
        </p:spPr>
        <p:txBody>
          <a:bodyPr lIns="914400" tIns="822960" rIns="914400">
            <a:normAutofit/>
          </a:bodyPr>
          <a:lstStyle/>
          <a:p>
            <a:pPr marL="45720" marR="0" lvl="0" indent="0" algn="ctr" rtl="0">
              <a:buNone/>
            </a:pPr>
            <a:r>
              <a:rPr lang="en-US" b="1" i="0" u="none" strike="noStrike" baseline="0" dirty="0">
                <a:solidFill>
                  <a:schemeClr val="bg1"/>
                </a:solidFill>
              </a:rPr>
              <a:t>“How does one look forward to the goal of any journey?  With hope and with expectation.  So it is with the end of this earthly journey.  In the next world, man will find himself freed from many of the disabilities under which he now suffers…”</a:t>
            </a:r>
          </a:p>
          <a:p>
            <a:pPr marL="45720" marR="0" lvl="0" indent="0" algn="ctr" rtl="0">
              <a:buNone/>
            </a:pPr>
            <a:endParaRPr lang="en-US" b="1" i="0" u="none" strike="noStrike" baseline="0" dirty="0">
              <a:solidFill>
                <a:schemeClr val="bg1"/>
              </a:solidFill>
            </a:endParaRPr>
          </a:p>
          <a:p>
            <a:pPr marL="45720" marR="0" lvl="0" indent="0" algn="ctr" rtl="0">
              <a:buNone/>
            </a:pPr>
            <a:r>
              <a:rPr lang="en-US" b="1" i="0" u="none" strike="noStrike" baseline="0" dirty="0" err="1">
                <a:solidFill>
                  <a:schemeClr val="bg1"/>
                </a:solidFill>
              </a:rPr>
              <a:t>Shoghi</a:t>
            </a:r>
            <a:r>
              <a:rPr lang="en-US" b="1" i="0" u="none" strike="noStrike" baseline="0" dirty="0">
                <a:solidFill>
                  <a:schemeClr val="bg1"/>
                </a:solidFill>
              </a:rPr>
              <a:t> Effendi, the Guardian of the Bahai Faith, said, “Man is destined by God to undergo a spiritual development that extends throughout eternity.  His life upon this earth is only the first stage of that development.  When we outgrow our physical form, and are considered by God ready to reap the fruit of our spiritual development, we proceed to the other world.  We term it death only because of our short sightedness.  A more proper term would be a more abundant life.  It is a forward step we have taken.”</a:t>
            </a:r>
          </a:p>
        </p:txBody>
      </p:sp>
    </p:spTree>
    <p:extLst>
      <p:ext uri="{BB962C8B-B14F-4D97-AF65-F5344CB8AC3E}">
        <p14:creationId xmlns:p14="http://schemas.microsoft.com/office/powerpoint/2010/main" val="246146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E5FB0A9-D44B-4FC7-A91A-21AE9FB3EC10}"/>
              </a:ext>
            </a:extLst>
          </p:cNvPr>
          <p:cNvPicPr>
            <a:picLocks noChangeAspect="1"/>
          </p:cNvPicPr>
          <p:nvPr/>
        </p:nvPicPr>
        <p:blipFill rotWithShape="1">
          <a:blip r:embed="rId2">
            <a:extLst>
              <a:ext uri="{28A0092B-C50C-407E-A947-70E740481C1C}">
                <a14:useLocalDpi xmlns:a14="http://schemas.microsoft.com/office/drawing/2010/main" val="0"/>
              </a:ext>
            </a:extLst>
          </a:blip>
          <a:srcRect t="13579"/>
          <a:stretch/>
        </p:blipFill>
        <p:spPr>
          <a:xfrm>
            <a:off x="0" y="0"/>
            <a:ext cx="12192000" cy="6585306"/>
          </a:xfrm>
          <a:prstGeom prst="rect">
            <a:avLst/>
          </a:prstGeom>
        </p:spPr>
      </p:pic>
      <p:sp>
        <p:nvSpPr>
          <p:cNvPr id="3" name="Text Placeholder 2">
            <a:extLst>
              <a:ext uri="{FF2B5EF4-FFF2-40B4-BE49-F238E27FC236}">
                <a16:creationId xmlns="" xmlns:a16="http://schemas.microsoft.com/office/drawing/2014/main" id="{C215522C-1CAE-4E77-A482-05B0A1E87BA6}"/>
              </a:ext>
            </a:extLst>
          </p:cNvPr>
          <p:cNvSpPr>
            <a:spLocks noGrp="1"/>
          </p:cNvSpPr>
          <p:nvPr>
            <p:ph idx="1"/>
          </p:nvPr>
        </p:nvSpPr>
        <p:spPr>
          <a:xfrm>
            <a:off x="635923" y="1069936"/>
            <a:ext cx="10920154" cy="5043978"/>
          </a:xfrm>
        </p:spPr>
        <p:txBody>
          <a:bodyPr/>
          <a:lstStyle/>
          <a:p>
            <a:pPr marL="45720" marR="0" lvl="0" indent="0" rtl="0">
              <a:buNone/>
            </a:pPr>
            <a:r>
              <a:rPr lang="en-US" b="1" i="0" u="none" strike="noStrike" baseline="0" dirty="0">
                <a:solidFill>
                  <a:prstClr val="black"/>
                </a:solidFill>
              </a:rPr>
              <a:t>“I have made death a messenger of joy to thee.  Wherefore dost thou grieve?  I made the light to shed on thee its splendor.  Why dost thou veil thyself therefrom?”              </a:t>
            </a:r>
            <a:r>
              <a:rPr lang="mr-IN" b="1" i="0" u="none" strike="noStrike" baseline="0" dirty="0">
                <a:solidFill>
                  <a:prstClr val="black"/>
                </a:solidFill>
              </a:rPr>
              <a:t>–</a:t>
            </a:r>
            <a:r>
              <a:rPr lang="en-US" b="1" i="0" u="none" strike="noStrike" baseline="0" dirty="0">
                <a:solidFill>
                  <a:prstClr val="black"/>
                </a:solidFill>
              </a:rPr>
              <a:t>Baha’u’llah</a:t>
            </a:r>
          </a:p>
          <a:p>
            <a:pPr marL="45720" marR="0" lvl="0" indent="0" rtl="0">
              <a:buNone/>
            </a:pPr>
            <a:endParaRPr lang="en-US" b="1" i="0" u="none" strike="noStrike" baseline="0" dirty="0">
              <a:solidFill>
                <a:prstClr val="black"/>
              </a:solidFill>
            </a:endParaRPr>
          </a:p>
          <a:p>
            <a:pPr marL="45720" indent="0">
              <a:buNone/>
            </a:pPr>
            <a:r>
              <a:rPr lang="en-US" b="1" dirty="0">
                <a:solidFill>
                  <a:prstClr val="black"/>
                </a:solidFill>
              </a:rPr>
              <a:t>“Thou art My dominion and My dominion </a:t>
            </a:r>
            <a:r>
              <a:rPr lang="en-US" b="1" dirty="0" err="1">
                <a:solidFill>
                  <a:prstClr val="black"/>
                </a:solidFill>
              </a:rPr>
              <a:t>perisheth</a:t>
            </a:r>
            <a:r>
              <a:rPr lang="en-US" b="1" dirty="0">
                <a:solidFill>
                  <a:prstClr val="black"/>
                </a:solidFill>
              </a:rPr>
              <a:t> not; wherefore </a:t>
            </a:r>
            <a:r>
              <a:rPr lang="en-US" b="1" dirty="0" err="1">
                <a:solidFill>
                  <a:prstClr val="black"/>
                </a:solidFill>
              </a:rPr>
              <a:t>fearest</a:t>
            </a:r>
            <a:r>
              <a:rPr lang="en-US" b="1" dirty="0">
                <a:solidFill>
                  <a:prstClr val="black"/>
                </a:solidFill>
              </a:rPr>
              <a:t> thou thy perishing? Thou art My light and My light shall never be extinguished; why dost thou dread extinction?  Thou art My glory and My glory </a:t>
            </a:r>
            <a:r>
              <a:rPr lang="en-US" b="1" dirty="0" err="1">
                <a:solidFill>
                  <a:prstClr val="black"/>
                </a:solidFill>
              </a:rPr>
              <a:t>fadeth</a:t>
            </a:r>
            <a:r>
              <a:rPr lang="en-US" b="1" dirty="0">
                <a:solidFill>
                  <a:prstClr val="black"/>
                </a:solidFill>
              </a:rPr>
              <a:t> not; thou art My robe and My robe shall never be outworn.  Abide then in thy love for Me, that thou mayest find Me in the realm of glory.”                                                      –Baha’u’llah</a:t>
            </a:r>
          </a:p>
          <a:p>
            <a:pPr marL="45720" marR="0" lvl="0" indent="0" rtl="0">
              <a:buNone/>
            </a:pPr>
            <a:endParaRPr lang="en-US" b="1" dirty="0">
              <a:solidFill>
                <a:prstClr val="black"/>
              </a:solidFill>
            </a:endParaRPr>
          </a:p>
          <a:p>
            <a:pPr marL="45720" marR="0" lvl="0" indent="0" rtl="0">
              <a:buNone/>
            </a:pPr>
            <a:endParaRPr lang="en-US" b="1" i="0" u="none" strike="noStrike" baseline="0" dirty="0">
              <a:solidFill>
                <a:prstClr val="black"/>
              </a:solidFill>
            </a:endParaRPr>
          </a:p>
        </p:txBody>
      </p:sp>
    </p:spTree>
    <p:extLst>
      <p:ext uri="{BB962C8B-B14F-4D97-AF65-F5344CB8AC3E}">
        <p14:creationId xmlns:p14="http://schemas.microsoft.com/office/powerpoint/2010/main" val="265227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E69EE3F-4692-43AA-B74C-2C69337A8DDF}"/>
              </a:ext>
            </a:extLst>
          </p:cNvPr>
          <p:cNvSpPr/>
          <p:nvPr/>
        </p:nvSpPr>
        <p:spPr>
          <a:xfrm>
            <a:off x="0" y="0"/>
            <a:ext cx="12192000" cy="6591869"/>
          </a:xfrm>
          <a:prstGeom prst="rect">
            <a:avLst/>
          </a:prstGeom>
          <a:solidFill>
            <a:srgbClr val="0604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B51E4E5-1B39-4A36-957A-36A8F92D69F2}"/>
              </a:ext>
            </a:extLst>
          </p:cNvPr>
          <p:cNvSpPr>
            <a:spLocks noGrp="1"/>
          </p:cNvSpPr>
          <p:nvPr>
            <p:ph type="title"/>
          </p:nvPr>
        </p:nvSpPr>
        <p:spPr/>
        <p:txBody>
          <a:bodyPr/>
          <a:lstStyle/>
          <a:p>
            <a:pPr marR="0" rtl="0"/>
            <a:r>
              <a:rPr lang="en-US" b="0" i="0" u="none" strike="noStrike" baseline="0" dirty="0">
                <a:solidFill>
                  <a:prstClr val="black"/>
                </a:solidFill>
                <a:latin typeface="Calibri" panose="020F0502020204030204" pitchFamily="34" charset="0"/>
              </a:rPr>
              <a:t>Bird leaving cage</a:t>
            </a:r>
          </a:p>
        </p:txBody>
      </p:sp>
      <p:sp>
        <p:nvSpPr>
          <p:cNvPr id="3" name="Text Placeholder 2">
            <a:extLst>
              <a:ext uri="{FF2B5EF4-FFF2-40B4-BE49-F238E27FC236}">
                <a16:creationId xmlns="" xmlns:a16="http://schemas.microsoft.com/office/drawing/2014/main" id="{BF3C22B0-034E-4D98-936B-0F14440A32EC}"/>
              </a:ext>
            </a:extLst>
          </p:cNvPr>
          <p:cNvSpPr>
            <a:spLocks noGrp="1"/>
          </p:cNvSpPr>
          <p:nvPr>
            <p:ph type="body" idx="1"/>
          </p:nvPr>
        </p:nvSpPr>
        <p:spPr/>
        <p:txBody>
          <a:bodyPr/>
          <a:lstStyle/>
          <a:p>
            <a:pPr marR="0" lvl="0" rtl="0"/>
            <a:endParaRPr lang="en-US" b="0" i="0" u="none" strike="noStrike" baseline="0" dirty="0">
              <a:solidFill>
                <a:prstClr val="black"/>
              </a:solidFill>
              <a:latin typeface="Times New Roman" panose="02020603050405020304" pitchFamily="18" charset="0"/>
            </a:endParaRPr>
          </a:p>
          <a:p>
            <a:pPr marR="0" lvl="0" rtl="0"/>
            <a:endParaRPr lang="en-US" b="0" i="0" u="none" strike="noStrike" baseline="0" dirty="0">
              <a:solidFill>
                <a:prstClr val="black"/>
              </a:solidFill>
              <a:latin typeface="Calibri" panose="020F0502020204030204" pitchFamily="34" charset="0"/>
            </a:endParaRPr>
          </a:p>
        </p:txBody>
      </p:sp>
      <p:pic>
        <p:nvPicPr>
          <p:cNvPr id="5" name="Picture 4">
            <a:extLst>
              <a:ext uri="{FF2B5EF4-FFF2-40B4-BE49-F238E27FC236}">
                <a16:creationId xmlns="" xmlns:a16="http://schemas.microsoft.com/office/drawing/2014/main" id="{4D4826EF-7FC6-479B-9740-7D698D445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0"/>
            <a:ext cx="8789158" cy="6591869"/>
          </a:xfrm>
          <a:prstGeom prst="rect">
            <a:avLst/>
          </a:prstGeom>
        </p:spPr>
      </p:pic>
    </p:spTree>
    <p:extLst>
      <p:ext uri="{BB962C8B-B14F-4D97-AF65-F5344CB8AC3E}">
        <p14:creationId xmlns:p14="http://schemas.microsoft.com/office/powerpoint/2010/main" val="689129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545B882-2848-40CB-865B-22AD05606D46}"/>
              </a:ext>
            </a:extLst>
          </p:cNvPr>
          <p:cNvSpPr/>
          <p:nvPr/>
        </p:nvSpPr>
        <p:spPr>
          <a:xfrm>
            <a:off x="1" y="1"/>
            <a:ext cx="12192000" cy="6569242"/>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A11E70DC-ACB3-4E28-A758-AC6DA1912838}"/>
              </a:ext>
            </a:extLst>
          </p:cNvPr>
          <p:cNvSpPr>
            <a:spLocks noGrp="1"/>
          </p:cNvSpPr>
          <p:nvPr>
            <p:ph type="title"/>
          </p:nvPr>
        </p:nvSpPr>
        <p:spPr/>
        <p:txBody>
          <a:bodyPr/>
          <a:lstStyle/>
          <a:p>
            <a:pPr marR="0" rtl="0"/>
            <a:r>
              <a:rPr lang="en-US" b="0" i="0" u="none" strike="noStrike" baseline="0" dirty="0">
                <a:solidFill>
                  <a:prstClr val="black"/>
                </a:solidFill>
                <a:latin typeface="Calibri" panose="020F0502020204030204" pitchFamily="34" charset="0"/>
              </a:rPr>
              <a:t>Our Nobility</a:t>
            </a:r>
          </a:p>
        </p:txBody>
      </p:sp>
      <p:sp>
        <p:nvSpPr>
          <p:cNvPr id="3" name="Text Placeholder 2">
            <a:extLst>
              <a:ext uri="{FF2B5EF4-FFF2-40B4-BE49-F238E27FC236}">
                <a16:creationId xmlns="" xmlns:a16="http://schemas.microsoft.com/office/drawing/2014/main" id="{54FF0969-035A-4455-93A1-70BBE0A369D2}"/>
              </a:ext>
            </a:extLst>
          </p:cNvPr>
          <p:cNvSpPr>
            <a:spLocks noGrp="1"/>
          </p:cNvSpPr>
          <p:nvPr>
            <p:ph idx="1"/>
          </p:nvPr>
        </p:nvSpPr>
        <p:spPr>
          <a:xfrm>
            <a:off x="5154364" y="408357"/>
            <a:ext cx="6557212" cy="6077819"/>
          </a:xfrm>
        </p:spPr>
        <p:txBody>
          <a:bodyPr/>
          <a:lstStyle/>
          <a:p>
            <a:pPr marL="45720" marR="0" lvl="0" indent="0" rtl="0">
              <a:buNone/>
            </a:pPr>
            <a:r>
              <a:rPr lang="en-US" b="1" i="0" u="none" strike="noStrike" baseline="0" dirty="0">
                <a:solidFill>
                  <a:schemeClr val="bg1"/>
                </a:solidFill>
              </a:rPr>
              <a:t>“Noble have I created thee, yet thou has abased thyself.  Rise then unto that for which thou </a:t>
            </a:r>
            <a:r>
              <a:rPr lang="en-US" b="1" i="0" u="none" strike="noStrike" baseline="0" dirty="0" err="1">
                <a:solidFill>
                  <a:schemeClr val="bg1"/>
                </a:solidFill>
              </a:rPr>
              <a:t>wast</a:t>
            </a:r>
            <a:r>
              <a:rPr lang="en-US" b="1" i="0" u="none" strike="noStrike" baseline="0" dirty="0">
                <a:solidFill>
                  <a:schemeClr val="bg1"/>
                </a:solidFill>
              </a:rPr>
              <a:t> created.” </a:t>
            </a:r>
            <a:endParaRPr lang="en-US" b="1" dirty="0">
              <a:solidFill>
                <a:schemeClr val="bg1"/>
              </a:solidFill>
            </a:endParaRPr>
          </a:p>
          <a:p>
            <a:pPr marL="45720" indent="0">
              <a:buNone/>
            </a:pPr>
            <a:r>
              <a:rPr lang="en-US" b="1" dirty="0">
                <a:solidFill>
                  <a:schemeClr val="bg1"/>
                </a:solidFill>
              </a:rPr>
              <a:t>“O Son of Spirit!  I created thee rich, why dost thou bring thyself down to poverty?  Noble I made thee, wherewith does thou abase thyself?  Out of the essence of knowledge I gave thee being, why </a:t>
            </a:r>
            <a:r>
              <a:rPr lang="en-US" b="1" dirty="0" err="1">
                <a:solidFill>
                  <a:schemeClr val="bg1"/>
                </a:solidFill>
              </a:rPr>
              <a:t>seekest</a:t>
            </a:r>
            <a:r>
              <a:rPr lang="en-US" b="1" dirty="0">
                <a:solidFill>
                  <a:schemeClr val="bg1"/>
                </a:solidFill>
              </a:rPr>
              <a:t> thou enlightenment from anyone beside Me?  Out of the clay of love I molded thee, how </a:t>
            </a:r>
            <a:r>
              <a:rPr lang="en-US" b="1" dirty="0" err="1">
                <a:solidFill>
                  <a:schemeClr val="bg1"/>
                </a:solidFill>
              </a:rPr>
              <a:t>doest</a:t>
            </a:r>
            <a:r>
              <a:rPr lang="en-US" b="1" dirty="0">
                <a:solidFill>
                  <a:schemeClr val="bg1"/>
                </a:solidFill>
              </a:rPr>
              <a:t> thou busy thyself with another?  Turn they sight unto thyself, that thou </a:t>
            </a:r>
            <a:r>
              <a:rPr lang="en-US" b="1" dirty="0" err="1">
                <a:solidFill>
                  <a:schemeClr val="bg1"/>
                </a:solidFill>
              </a:rPr>
              <a:t>mayest</a:t>
            </a:r>
            <a:r>
              <a:rPr lang="en-US" b="1" dirty="0">
                <a:solidFill>
                  <a:schemeClr val="bg1"/>
                </a:solidFill>
              </a:rPr>
              <a:t> find Me standing within thee, mighty powerful and self-subsisting.” </a:t>
            </a:r>
          </a:p>
          <a:p>
            <a:pPr marL="45720" marR="0" lvl="0" indent="0" rtl="0">
              <a:buNone/>
            </a:pPr>
            <a:endParaRPr lang="en-US" b="1" i="0" u="none" strike="noStrike" baseline="0" dirty="0">
              <a:solidFill>
                <a:schemeClr val="bg1"/>
              </a:solidFill>
            </a:endParaRPr>
          </a:p>
        </p:txBody>
      </p:sp>
      <p:pic>
        <p:nvPicPr>
          <p:cNvPr id="5" name="Picture 4">
            <a:extLst>
              <a:ext uri="{FF2B5EF4-FFF2-40B4-BE49-F238E27FC236}">
                <a16:creationId xmlns="" xmlns:a16="http://schemas.microsoft.com/office/drawing/2014/main" id="{935215E4-D107-4DAE-8839-F95EE78AA839}"/>
              </a:ext>
            </a:extLst>
          </p:cNvPr>
          <p:cNvPicPr>
            <a:picLocks noChangeAspect="1"/>
          </p:cNvPicPr>
          <p:nvPr/>
        </p:nvPicPr>
        <p:blipFill rotWithShape="1">
          <a:blip r:embed="rId2">
            <a:extLst>
              <a:ext uri="{28A0092B-C50C-407E-A947-70E740481C1C}">
                <a14:useLocalDpi xmlns:a14="http://schemas.microsoft.com/office/drawing/2010/main" val="0"/>
              </a:ext>
            </a:extLst>
          </a:blip>
          <a:srcRect b="4211"/>
          <a:stretch/>
        </p:blipFill>
        <p:spPr>
          <a:xfrm>
            <a:off x="0" y="0"/>
            <a:ext cx="4593566" cy="6569242"/>
          </a:xfrm>
          <a:prstGeom prst="rect">
            <a:avLst/>
          </a:prstGeom>
        </p:spPr>
      </p:pic>
    </p:spTree>
    <p:extLst>
      <p:ext uri="{BB962C8B-B14F-4D97-AF65-F5344CB8AC3E}">
        <p14:creationId xmlns:p14="http://schemas.microsoft.com/office/powerpoint/2010/main" val="2800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D2B38C73-5129-49CE-956F-09D156FD6FC5}"/>
              </a:ext>
            </a:extLst>
          </p:cNvPr>
          <p:cNvSpPr/>
          <p:nvPr/>
        </p:nvSpPr>
        <p:spPr>
          <a:xfrm>
            <a:off x="0" y="0"/>
            <a:ext cx="12192000" cy="6591869"/>
          </a:xfrm>
          <a:prstGeom prst="rect">
            <a:avLst/>
          </a:prstGeom>
          <a:solidFill>
            <a:srgbClr val="0604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 xmlns:a16="http://schemas.microsoft.com/office/drawing/2014/main" id="{8A865663-5F8B-4C19-A314-40CB80226A1D}"/>
              </a:ext>
            </a:extLst>
          </p:cNvPr>
          <p:cNvSpPr>
            <a:spLocks noGrp="1"/>
          </p:cNvSpPr>
          <p:nvPr>
            <p:ph idx="1"/>
          </p:nvPr>
        </p:nvSpPr>
        <p:spPr>
          <a:xfrm>
            <a:off x="727071" y="2021305"/>
            <a:ext cx="3796803" cy="3796618"/>
          </a:xfrm>
        </p:spPr>
        <p:txBody>
          <a:bodyPr/>
          <a:lstStyle/>
          <a:p>
            <a:pPr marL="45720" marR="0" lvl="0" indent="0" rtl="0">
              <a:buNone/>
            </a:pPr>
            <a:r>
              <a:rPr lang="en-US" b="1" i="0" u="none" strike="noStrike" baseline="0" dirty="0">
                <a:solidFill>
                  <a:schemeClr val="bg1"/>
                </a:solidFill>
              </a:rPr>
              <a:t>“All that which ye potentially possess can be manifested only as a result of your own volition.” </a:t>
            </a:r>
            <a:br>
              <a:rPr lang="en-US" b="1" i="0" u="none" strike="noStrike" baseline="0" dirty="0">
                <a:solidFill>
                  <a:schemeClr val="bg1"/>
                </a:solidFill>
              </a:rPr>
            </a:br>
            <a:r>
              <a:rPr lang="en-US" b="1" i="0" u="none" strike="noStrike" baseline="0" dirty="0">
                <a:solidFill>
                  <a:schemeClr val="bg1"/>
                </a:solidFill>
              </a:rPr>
              <a:t>                             –Baha’u’llah</a:t>
            </a:r>
          </a:p>
        </p:txBody>
      </p:sp>
      <p:pic>
        <p:nvPicPr>
          <p:cNvPr id="4" name="Picture 3">
            <a:extLst>
              <a:ext uri="{FF2B5EF4-FFF2-40B4-BE49-F238E27FC236}">
                <a16:creationId xmlns="" xmlns:a16="http://schemas.microsoft.com/office/drawing/2014/main" id="{2BB080A9-E348-406E-B4B8-55222860B4BF}"/>
              </a:ext>
            </a:extLst>
          </p:cNvPr>
          <p:cNvPicPr>
            <a:picLocks noChangeAspect="1"/>
          </p:cNvPicPr>
          <p:nvPr/>
        </p:nvPicPr>
        <p:blipFill rotWithShape="1">
          <a:blip r:embed="rId2">
            <a:extLst>
              <a:ext uri="{28A0092B-C50C-407E-A947-70E740481C1C}">
                <a14:useLocalDpi xmlns:a14="http://schemas.microsoft.com/office/drawing/2010/main" val="0"/>
              </a:ext>
            </a:extLst>
          </a:blip>
          <a:srcRect t="4211"/>
          <a:stretch/>
        </p:blipFill>
        <p:spPr>
          <a:xfrm>
            <a:off x="4861849" y="0"/>
            <a:ext cx="7330151" cy="6569242"/>
          </a:xfrm>
          <a:prstGeom prst="rect">
            <a:avLst/>
          </a:prstGeom>
        </p:spPr>
      </p:pic>
    </p:spTree>
    <p:extLst>
      <p:ext uri="{BB962C8B-B14F-4D97-AF65-F5344CB8AC3E}">
        <p14:creationId xmlns:p14="http://schemas.microsoft.com/office/powerpoint/2010/main" val="25974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A82D15-2BF4-442D-AF6E-175729DED3EB}"/>
              </a:ext>
            </a:extLst>
          </p:cNvPr>
          <p:cNvSpPr>
            <a:spLocks noGrp="1"/>
          </p:cNvSpPr>
          <p:nvPr>
            <p:ph type="title"/>
          </p:nvPr>
        </p:nvSpPr>
        <p:spPr>
          <a:xfrm>
            <a:off x="642850" y="467360"/>
            <a:ext cx="5914361" cy="713047"/>
          </a:xfrm>
        </p:spPr>
        <p:txBody>
          <a:bodyPr>
            <a:normAutofit fontScale="90000"/>
          </a:bodyPr>
          <a:lstStyle/>
          <a:p>
            <a:pPr marR="0" rtl="0"/>
            <a:r>
              <a:rPr lang="en-US" b="1" i="0" u="none" strike="noStrike" baseline="0" dirty="0">
                <a:solidFill>
                  <a:prstClr val="black"/>
                </a:solidFill>
              </a:rPr>
              <a:t>Pure intention brought into field of </a:t>
            </a:r>
            <a:r>
              <a:rPr lang="en-US" b="1" dirty="0">
                <a:solidFill>
                  <a:prstClr val="black"/>
                </a:solidFill>
              </a:rPr>
              <a:t>a</a:t>
            </a:r>
            <a:r>
              <a:rPr lang="en-US" b="1" i="0" u="none" strike="noStrike" baseline="0" dirty="0">
                <a:solidFill>
                  <a:prstClr val="black"/>
                </a:solidFill>
              </a:rPr>
              <a:t>ction</a:t>
            </a:r>
          </a:p>
        </p:txBody>
      </p:sp>
      <p:sp>
        <p:nvSpPr>
          <p:cNvPr id="3" name="Text Placeholder 2">
            <a:extLst>
              <a:ext uri="{FF2B5EF4-FFF2-40B4-BE49-F238E27FC236}">
                <a16:creationId xmlns="" xmlns:a16="http://schemas.microsoft.com/office/drawing/2014/main" id="{1BDF1842-E401-448F-A340-1C715849C547}"/>
              </a:ext>
            </a:extLst>
          </p:cNvPr>
          <p:cNvSpPr>
            <a:spLocks noGrp="1"/>
          </p:cNvSpPr>
          <p:nvPr>
            <p:ph idx="1"/>
          </p:nvPr>
        </p:nvSpPr>
        <p:spPr>
          <a:xfrm>
            <a:off x="642850" y="1540042"/>
            <a:ext cx="5745918" cy="4850598"/>
          </a:xfrm>
        </p:spPr>
        <p:txBody>
          <a:bodyPr>
            <a:normAutofit/>
          </a:bodyPr>
          <a:lstStyle/>
          <a:p>
            <a:pPr marL="45720" marR="0" lvl="0" indent="0" rtl="0">
              <a:buNone/>
            </a:pPr>
            <a:r>
              <a:rPr lang="en-US" b="1" i="0" u="none" strike="noStrike" baseline="0" dirty="0">
                <a:solidFill>
                  <a:prstClr val="black"/>
                </a:solidFill>
              </a:rPr>
              <a:t>“Let deeds not words be your adorning.”</a:t>
            </a:r>
            <a:br>
              <a:rPr lang="en-US" b="1" i="0" u="none" strike="noStrike" baseline="0" dirty="0">
                <a:solidFill>
                  <a:prstClr val="black"/>
                </a:solidFill>
              </a:rPr>
            </a:br>
            <a:endParaRPr lang="en-US" b="1" i="0" u="none" strike="noStrike" baseline="0" dirty="0">
              <a:solidFill>
                <a:prstClr val="black"/>
              </a:solidFill>
            </a:endParaRPr>
          </a:p>
          <a:p>
            <a:pPr marL="45720" marR="0" lvl="0" indent="0" rtl="0">
              <a:buNone/>
            </a:pPr>
            <a:r>
              <a:rPr lang="en-US" b="1" dirty="0">
                <a:solidFill>
                  <a:prstClr val="black"/>
                </a:solidFill>
              </a:rPr>
              <a:t>“</a:t>
            </a:r>
            <a:r>
              <a:rPr lang="en-US" b="1" i="0" u="none" strike="noStrike" baseline="0" dirty="0">
                <a:solidFill>
                  <a:prstClr val="black"/>
                </a:solidFill>
              </a:rPr>
              <a:t>Let your acts be a guide unto all mankind, for the professions of most men…differ from their conduct.  It is through your deeds that ye can distinguish yourselves from others.  Through them the brightness of your light can be shed upon the whole earth.”</a:t>
            </a:r>
            <a:br>
              <a:rPr lang="en-US" b="1" i="0" u="none" strike="noStrike" baseline="0" dirty="0">
                <a:solidFill>
                  <a:prstClr val="black"/>
                </a:solidFill>
              </a:rPr>
            </a:br>
            <a:r>
              <a:rPr lang="en-US" b="1" i="0" u="none" strike="noStrike" baseline="0" dirty="0">
                <a:solidFill>
                  <a:prstClr val="black"/>
                </a:solidFill>
              </a:rPr>
              <a:t>                                                                 </a:t>
            </a:r>
            <a:r>
              <a:rPr lang="en-US" b="1" dirty="0">
                <a:solidFill>
                  <a:prstClr val="black"/>
                </a:solidFill>
              </a:rPr>
              <a:t>-Baha’u’llah</a:t>
            </a:r>
          </a:p>
        </p:txBody>
      </p:sp>
      <p:pic>
        <p:nvPicPr>
          <p:cNvPr id="5" name="Picture 4">
            <a:extLst>
              <a:ext uri="{FF2B5EF4-FFF2-40B4-BE49-F238E27FC236}">
                <a16:creationId xmlns="" xmlns:a16="http://schemas.microsoft.com/office/drawing/2014/main" id="{11C6A712-18DC-4820-B428-467CA474C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673" y="0"/>
            <a:ext cx="5459327" cy="6556895"/>
          </a:xfrm>
          <a:prstGeom prst="rect">
            <a:avLst/>
          </a:prstGeom>
        </p:spPr>
      </p:pic>
    </p:spTree>
    <p:extLst>
      <p:ext uri="{BB962C8B-B14F-4D97-AF65-F5344CB8AC3E}">
        <p14:creationId xmlns:p14="http://schemas.microsoft.com/office/powerpoint/2010/main" val="349415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F0821F-25EA-4466-9F8A-A3BF9DD06B72}"/>
              </a:ext>
            </a:extLst>
          </p:cNvPr>
          <p:cNvSpPr>
            <a:spLocks noGrp="1"/>
          </p:cNvSpPr>
          <p:nvPr>
            <p:ph type="title"/>
          </p:nvPr>
        </p:nvSpPr>
        <p:spPr>
          <a:xfrm>
            <a:off x="0" y="119164"/>
            <a:ext cx="4353636" cy="713047"/>
          </a:xfrm>
        </p:spPr>
        <p:txBody>
          <a:bodyPr>
            <a:normAutofit/>
          </a:bodyPr>
          <a:lstStyle/>
          <a:p>
            <a:pPr marR="0" algn="ctr" rtl="0"/>
            <a:r>
              <a:rPr lang="en-US" sz="3200" b="0" i="0" u="none" strike="noStrike" baseline="0" dirty="0">
                <a:solidFill>
                  <a:prstClr val="black"/>
                </a:solidFill>
              </a:rPr>
              <a:t>Service is Prayer</a:t>
            </a:r>
          </a:p>
        </p:txBody>
      </p:sp>
      <p:sp>
        <p:nvSpPr>
          <p:cNvPr id="3" name="Text Placeholder 2">
            <a:extLst>
              <a:ext uri="{FF2B5EF4-FFF2-40B4-BE49-F238E27FC236}">
                <a16:creationId xmlns="" xmlns:a16="http://schemas.microsoft.com/office/drawing/2014/main" id="{59441A68-23A8-4285-BBE6-ACA1951FA679}"/>
              </a:ext>
            </a:extLst>
          </p:cNvPr>
          <p:cNvSpPr>
            <a:spLocks noGrp="1"/>
          </p:cNvSpPr>
          <p:nvPr>
            <p:ph idx="1"/>
          </p:nvPr>
        </p:nvSpPr>
        <p:spPr>
          <a:xfrm>
            <a:off x="286602" y="790963"/>
            <a:ext cx="4254872" cy="5043978"/>
          </a:xfrm>
        </p:spPr>
        <p:txBody>
          <a:bodyPr>
            <a:noAutofit/>
          </a:bodyPr>
          <a:lstStyle/>
          <a:p>
            <a:pPr marL="45720" marR="0" lvl="0" indent="0" rtl="0">
              <a:lnSpc>
                <a:spcPts val="3500"/>
              </a:lnSpc>
              <a:buNone/>
            </a:pPr>
            <a:r>
              <a:rPr lang="en-US" b="0" i="0" u="none" strike="noStrike" baseline="0" dirty="0">
                <a:solidFill>
                  <a:prstClr val="black"/>
                </a:solidFill>
              </a:rPr>
              <a:t>“Briefly, all effort and exertion put forth by man from the fullness of his heart is worship, if it is prompted by the highest motives and the will to do service to humanity. This is worship: to serve mankind and to minister to the needs of the people. Service is prayer. A physician ministering to the sick, gently, tenderly, free from prejudice and believing in the solidarity of the human race, he is giving praise.“</a:t>
            </a:r>
            <a:br>
              <a:rPr lang="en-US" b="0" i="0" u="none" strike="noStrike" baseline="0" dirty="0">
                <a:solidFill>
                  <a:prstClr val="black"/>
                </a:solidFill>
              </a:rPr>
            </a:br>
            <a:r>
              <a:rPr lang="en-US" b="0" i="0" u="none" strike="noStrike" baseline="0" dirty="0">
                <a:solidFill>
                  <a:prstClr val="black"/>
                </a:solidFill>
              </a:rPr>
              <a:t>                                      -</a:t>
            </a:r>
            <a:r>
              <a:rPr lang="en-US" b="0" i="0" u="none" strike="noStrike" baseline="0" dirty="0" err="1">
                <a:solidFill>
                  <a:prstClr val="black"/>
                </a:solidFill>
              </a:rPr>
              <a:t>Abdu’l</a:t>
            </a:r>
            <a:r>
              <a:rPr lang="en-US" b="0" i="0" u="none" strike="noStrike" baseline="0" dirty="0">
                <a:solidFill>
                  <a:prstClr val="black"/>
                </a:solidFill>
              </a:rPr>
              <a:t>-Baha</a:t>
            </a:r>
          </a:p>
        </p:txBody>
      </p:sp>
      <p:pic>
        <p:nvPicPr>
          <p:cNvPr id="7" name="Picture 6">
            <a:extLst>
              <a:ext uri="{FF2B5EF4-FFF2-40B4-BE49-F238E27FC236}">
                <a16:creationId xmlns="" xmlns:a16="http://schemas.microsoft.com/office/drawing/2014/main" id="{FD91B08B-C835-4ABA-9658-041FB57353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17" r="5100"/>
          <a:stretch/>
        </p:blipFill>
        <p:spPr>
          <a:xfrm>
            <a:off x="4596066" y="0"/>
            <a:ext cx="7591927" cy="6544016"/>
          </a:xfrm>
          <a:prstGeom prst="rect">
            <a:avLst/>
          </a:prstGeom>
        </p:spPr>
      </p:pic>
    </p:spTree>
    <p:extLst>
      <p:ext uri="{BB962C8B-B14F-4D97-AF65-F5344CB8AC3E}">
        <p14:creationId xmlns:p14="http://schemas.microsoft.com/office/powerpoint/2010/main" val="4509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9B5088-0FE9-4F14-8ED4-14056D720CCB}"/>
              </a:ext>
            </a:extLst>
          </p:cNvPr>
          <p:cNvSpPr>
            <a:spLocks noGrp="1"/>
          </p:cNvSpPr>
          <p:nvPr>
            <p:ph type="title"/>
          </p:nvPr>
        </p:nvSpPr>
        <p:spPr>
          <a:xfrm>
            <a:off x="4097686" y="157460"/>
            <a:ext cx="3638618" cy="636226"/>
          </a:xfrm>
        </p:spPr>
        <p:txBody>
          <a:bodyPr>
            <a:normAutofit/>
          </a:bodyPr>
          <a:lstStyle/>
          <a:p>
            <a:pPr marR="0" rtl="0"/>
            <a:r>
              <a:rPr lang="en-US" b="0" i="0" u="none" strike="noStrike" baseline="0" dirty="0">
                <a:solidFill>
                  <a:prstClr val="black"/>
                </a:solidFill>
              </a:rPr>
              <a:t>Children’s Classes</a:t>
            </a:r>
          </a:p>
        </p:txBody>
      </p:sp>
      <p:pic>
        <p:nvPicPr>
          <p:cNvPr id="5" name="Picture 4">
            <a:extLst>
              <a:ext uri="{FF2B5EF4-FFF2-40B4-BE49-F238E27FC236}">
                <a16:creationId xmlns="" xmlns:a16="http://schemas.microsoft.com/office/drawing/2014/main" id="{25A5241C-8946-4EE4-92DE-DD732F569F29}"/>
              </a:ext>
            </a:extLst>
          </p:cNvPr>
          <p:cNvPicPr>
            <a:picLocks noChangeAspect="1"/>
          </p:cNvPicPr>
          <p:nvPr/>
        </p:nvPicPr>
        <p:blipFill rotWithShape="1">
          <a:blip r:embed="rId2">
            <a:extLst>
              <a:ext uri="{28A0092B-C50C-407E-A947-70E740481C1C}">
                <a14:useLocalDpi xmlns:a14="http://schemas.microsoft.com/office/drawing/2010/main" val="0"/>
              </a:ext>
            </a:extLst>
          </a:blip>
          <a:srcRect r="6544"/>
          <a:stretch/>
        </p:blipFill>
        <p:spPr>
          <a:xfrm>
            <a:off x="600499" y="793686"/>
            <a:ext cx="10815694" cy="5786539"/>
          </a:xfrm>
          <a:prstGeom prst="rect">
            <a:avLst/>
          </a:prstGeom>
        </p:spPr>
      </p:pic>
    </p:spTree>
    <p:extLst>
      <p:ext uri="{BB962C8B-B14F-4D97-AF65-F5344CB8AC3E}">
        <p14:creationId xmlns:p14="http://schemas.microsoft.com/office/powerpoint/2010/main" val="3559484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033DA-9467-4B24-A36C-DE9DD938C1C7}"/>
              </a:ext>
            </a:extLst>
          </p:cNvPr>
          <p:cNvSpPr>
            <a:spLocks noGrp="1"/>
          </p:cNvSpPr>
          <p:nvPr>
            <p:ph type="title"/>
          </p:nvPr>
        </p:nvSpPr>
        <p:spPr>
          <a:xfrm>
            <a:off x="344774" y="2593076"/>
            <a:ext cx="4949121" cy="1094873"/>
          </a:xfrm>
        </p:spPr>
        <p:txBody>
          <a:bodyPr>
            <a:normAutofit/>
          </a:bodyPr>
          <a:lstStyle/>
          <a:p>
            <a:pPr marR="0" algn="ctr" rtl="0"/>
            <a:r>
              <a:rPr lang="en-US" b="0" i="0" u="none" strike="noStrike" baseline="0" dirty="0">
                <a:solidFill>
                  <a:prstClr val="black"/>
                </a:solidFill>
              </a:rPr>
              <a:t>Junior Youth Spiritual </a:t>
            </a:r>
            <a:br>
              <a:rPr lang="en-US" b="0" i="0" u="none" strike="noStrike" baseline="0" dirty="0">
                <a:solidFill>
                  <a:prstClr val="black"/>
                </a:solidFill>
              </a:rPr>
            </a:br>
            <a:r>
              <a:rPr lang="en-US" b="0" i="0" u="none" strike="noStrike" baseline="0" dirty="0">
                <a:solidFill>
                  <a:prstClr val="black"/>
                </a:solidFill>
              </a:rPr>
              <a:t>Empowerment Program</a:t>
            </a:r>
          </a:p>
        </p:txBody>
      </p:sp>
      <p:pic>
        <p:nvPicPr>
          <p:cNvPr id="5" name="Picture 4">
            <a:extLst>
              <a:ext uri="{FF2B5EF4-FFF2-40B4-BE49-F238E27FC236}">
                <a16:creationId xmlns="" xmlns:a16="http://schemas.microsoft.com/office/drawing/2014/main" id="{C74561B0-2881-498E-9347-5BEE9FC99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5" y="-1"/>
            <a:ext cx="6550925" cy="6550925"/>
          </a:xfrm>
          <a:prstGeom prst="rect">
            <a:avLst/>
          </a:prstGeom>
        </p:spPr>
      </p:pic>
    </p:spTree>
    <p:extLst>
      <p:ext uri="{BB962C8B-B14F-4D97-AF65-F5344CB8AC3E}">
        <p14:creationId xmlns:p14="http://schemas.microsoft.com/office/powerpoint/2010/main" val="1432573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5DD53CA-A9D2-4F1C-B246-4EF153F882C8}"/>
              </a:ext>
            </a:extLst>
          </p:cNvPr>
          <p:cNvPicPr>
            <a:picLocks noChangeAspect="1"/>
          </p:cNvPicPr>
          <p:nvPr/>
        </p:nvPicPr>
        <p:blipFill rotWithShape="1">
          <a:blip r:embed="rId2">
            <a:extLst>
              <a:ext uri="{28A0092B-C50C-407E-A947-70E740481C1C}">
                <a14:useLocalDpi xmlns:a14="http://schemas.microsoft.com/office/drawing/2010/main" val="0"/>
              </a:ext>
            </a:extLst>
          </a:blip>
          <a:srcRect t="8779" b="10201"/>
          <a:stretch/>
        </p:blipFill>
        <p:spPr>
          <a:xfrm>
            <a:off x="0" y="0"/>
            <a:ext cx="12192000" cy="6585358"/>
          </a:xfrm>
          <a:prstGeom prst="rect">
            <a:avLst/>
          </a:prstGeom>
        </p:spPr>
      </p:pic>
      <p:sp>
        <p:nvSpPr>
          <p:cNvPr id="3" name="Text Placeholder 2">
            <a:extLst>
              <a:ext uri="{FF2B5EF4-FFF2-40B4-BE49-F238E27FC236}">
                <a16:creationId xmlns="" xmlns:a16="http://schemas.microsoft.com/office/drawing/2014/main" id="{C4C3CBAF-D558-496E-B576-E38C5C6C6FE5}"/>
              </a:ext>
            </a:extLst>
          </p:cNvPr>
          <p:cNvSpPr>
            <a:spLocks noGrp="1"/>
          </p:cNvSpPr>
          <p:nvPr>
            <p:ph type="body" idx="1"/>
          </p:nvPr>
        </p:nvSpPr>
        <p:spPr>
          <a:xfrm>
            <a:off x="865464" y="352338"/>
            <a:ext cx="10461072" cy="5079472"/>
          </a:xfrm>
        </p:spPr>
        <p:txBody>
          <a:bodyPr>
            <a:normAutofit lnSpcReduction="10000"/>
          </a:bodyPr>
          <a:lstStyle/>
          <a:p>
            <a:pPr marL="45720" marR="0" lvl="0" indent="0" rtl="0">
              <a:lnSpc>
                <a:spcPct val="150000"/>
              </a:lnSpc>
              <a:spcBef>
                <a:spcPts val="0"/>
              </a:spcBef>
              <a:buNone/>
            </a:pPr>
            <a:r>
              <a:rPr lang="en-US" b="1" u="none" strike="noStrike" baseline="0" dirty="0">
                <a:solidFill>
                  <a:schemeClr val="bg1"/>
                </a:solidFill>
                <a:latin typeface="Cambria" panose="02040503050406030204" pitchFamily="18" charset="0"/>
              </a:rPr>
              <a:t>“The Bahai teaching brings peace and understanding.  It is like a wide embrace gathering together all those who have long searched for words of hope.  It accepts all great Prophets gone before, it destroys no other creeds and leaves all doors open.  Saddened by the continual strife amongst believers of many confessions and wearied of their intolerance towards each other, I discovered in the Bahai teaching the real spirit of Christ so often denied and misunderstood.  Unity, instead of strife, Hope instead of condemnation, Love instead of hate, and a great reassurance for all men…if ever the name of Baha’u’llah or </a:t>
            </a:r>
            <a:r>
              <a:rPr lang="en-US" b="1" u="none" strike="noStrike" baseline="0" dirty="0" err="1">
                <a:solidFill>
                  <a:schemeClr val="bg1"/>
                </a:solidFill>
                <a:latin typeface="Cambria" panose="02040503050406030204" pitchFamily="18" charset="0"/>
              </a:rPr>
              <a:t>Abdu’l</a:t>
            </a:r>
            <a:r>
              <a:rPr lang="en-US" b="1" u="none" strike="noStrike" baseline="0" dirty="0">
                <a:solidFill>
                  <a:schemeClr val="bg1"/>
                </a:solidFill>
                <a:latin typeface="Cambria" panose="02040503050406030204" pitchFamily="18" charset="0"/>
              </a:rPr>
              <a:t>-Baha comes to your attention, do not put their writings from you.  Search out their Books, and let their glorious, peace-bringing, love-creating words and lessons sink into your hearts as they have into mine.” </a:t>
            </a:r>
            <a:br>
              <a:rPr lang="en-US" b="1" u="none" strike="noStrike" baseline="0" dirty="0">
                <a:solidFill>
                  <a:schemeClr val="bg1"/>
                </a:solidFill>
                <a:latin typeface="Cambria" panose="02040503050406030204" pitchFamily="18" charset="0"/>
              </a:rPr>
            </a:br>
            <a:r>
              <a:rPr lang="en-US" b="1" u="none" strike="noStrike" baseline="0" dirty="0">
                <a:solidFill>
                  <a:schemeClr val="bg1"/>
                </a:solidFill>
                <a:latin typeface="Cambria" panose="02040503050406030204" pitchFamily="18" charset="0"/>
              </a:rPr>
              <a:t>                                                                                                               –Queen Marie of Romania</a:t>
            </a:r>
          </a:p>
          <a:p>
            <a:pPr marR="0" lvl="0" rtl="0">
              <a:lnSpc>
                <a:spcPct val="150000"/>
              </a:lnSpc>
              <a:spcBef>
                <a:spcPts val="0"/>
              </a:spcBef>
            </a:pPr>
            <a:endParaRPr lang="en-US" b="1" u="none" strike="noStrike" baseline="0" dirty="0">
              <a:solidFill>
                <a:prstClr val="black"/>
              </a:solidFill>
              <a:latin typeface="Cambria" panose="02040503050406030204" pitchFamily="18" charset="0"/>
            </a:endParaRPr>
          </a:p>
        </p:txBody>
      </p:sp>
    </p:spTree>
    <p:extLst>
      <p:ext uri="{BB962C8B-B14F-4D97-AF65-F5344CB8AC3E}">
        <p14:creationId xmlns:p14="http://schemas.microsoft.com/office/powerpoint/2010/main" val="1928028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6A7FDB-94A0-4FB9-B8BF-BF3D6F4BD0D1}"/>
              </a:ext>
            </a:extLst>
          </p:cNvPr>
          <p:cNvSpPr>
            <a:spLocks noGrp="1"/>
          </p:cNvSpPr>
          <p:nvPr>
            <p:ph type="title"/>
          </p:nvPr>
        </p:nvSpPr>
        <p:spPr>
          <a:xfrm>
            <a:off x="360947" y="2835927"/>
            <a:ext cx="1636296" cy="993640"/>
          </a:xfrm>
        </p:spPr>
        <p:txBody>
          <a:bodyPr>
            <a:normAutofit fontScale="90000"/>
          </a:bodyPr>
          <a:lstStyle/>
          <a:p>
            <a:pPr marR="0" algn="ctr" rtl="0"/>
            <a:r>
              <a:rPr lang="en-US" b="0" i="0" u="none" strike="noStrike" baseline="0" dirty="0">
                <a:solidFill>
                  <a:prstClr val="black"/>
                </a:solidFill>
              </a:rPr>
              <a:t>Study </a:t>
            </a:r>
            <a:br>
              <a:rPr lang="en-US" b="0" i="0" u="none" strike="noStrike" baseline="0" dirty="0">
                <a:solidFill>
                  <a:prstClr val="black"/>
                </a:solidFill>
              </a:rPr>
            </a:br>
            <a:r>
              <a:rPr lang="en-US" b="0" i="0" u="none" strike="noStrike" baseline="0" dirty="0">
                <a:solidFill>
                  <a:prstClr val="black"/>
                </a:solidFill>
              </a:rPr>
              <a:t>Circles </a:t>
            </a:r>
          </a:p>
        </p:txBody>
      </p:sp>
      <p:pic>
        <p:nvPicPr>
          <p:cNvPr id="5" name="Picture 4">
            <a:extLst>
              <a:ext uri="{FF2B5EF4-FFF2-40B4-BE49-F238E27FC236}">
                <a16:creationId xmlns="" xmlns:a16="http://schemas.microsoft.com/office/drawing/2014/main" id="{F835A4A4-D710-442E-A5A3-05636FC26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120" y="0"/>
            <a:ext cx="9834880" cy="6552489"/>
          </a:xfrm>
          <a:prstGeom prst="rect">
            <a:avLst/>
          </a:prstGeom>
        </p:spPr>
      </p:pic>
    </p:spTree>
    <p:extLst>
      <p:ext uri="{BB962C8B-B14F-4D97-AF65-F5344CB8AC3E}">
        <p14:creationId xmlns:p14="http://schemas.microsoft.com/office/powerpoint/2010/main" val="2886526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4856D7-C084-451F-808F-1315FE191312}"/>
              </a:ext>
            </a:extLst>
          </p:cNvPr>
          <p:cNvSpPr>
            <a:spLocks noGrp="1"/>
          </p:cNvSpPr>
          <p:nvPr>
            <p:ph type="title"/>
          </p:nvPr>
        </p:nvSpPr>
        <p:spPr>
          <a:xfrm>
            <a:off x="0" y="2796886"/>
            <a:ext cx="2682240" cy="957152"/>
          </a:xfrm>
        </p:spPr>
        <p:txBody>
          <a:bodyPr>
            <a:normAutofit fontScale="90000"/>
          </a:bodyPr>
          <a:lstStyle/>
          <a:p>
            <a:pPr marR="0" algn="ctr" rtl="0"/>
            <a:r>
              <a:rPr lang="en-US" b="0" i="0" u="none" strike="noStrike" baseline="0" dirty="0">
                <a:solidFill>
                  <a:prstClr val="black"/>
                </a:solidFill>
              </a:rPr>
              <a:t>Devotional</a:t>
            </a:r>
            <a:br>
              <a:rPr lang="en-US" b="0" i="0" u="none" strike="noStrike" baseline="0" dirty="0">
                <a:solidFill>
                  <a:prstClr val="black"/>
                </a:solidFill>
              </a:rPr>
            </a:br>
            <a:r>
              <a:rPr lang="en-US" b="0" i="0" u="none" strike="noStrike" baseline="0" dirty="0">
                <a:solidFill>
                  <a:prstClr val="black"/>
                </a:solidFill>
              </a:rPr>
              <a:t>Gatherings </a:t>
            </a:r>
          </a:p>
        </p:txBody>
      </p:sp>
      <p:pic>
        <p:nvPicPr>
          <p:cNvPr id="5" name="Picture 4">
            <a:extLst>
              <a:ext uri="{FF2B5EF4-FFF2-40B4-BE49-F238E27FC236}">
                <a16:creationId xmlns="" xmlns:a16="http://schemas.microsoft.com/office/drawing/2014/main" id="{402DFDD6-651F-4C67-BEDE-24AC94A058EE}"/>
              </a:ext>
            </a:extLst>
          </p:cNvPr>
          <p:cNvPicPr>
            <a:picLocks noChangeAspect="1"/>
          </p:cNvPicPr>
          <p:nvPr/>
        </p:nvPicPr>
        <p:blipFill rotWithShape="1">
          <a:blip r:embed="rId2">
            <a:extLst>
              <a:ext uri="{28A0092B-C50C-407E-A947-70E740481C1C}">
                <a14:useLocalDpi xmlns:a14="http://schemas.microsoft.com/office/drawing/2010/main" val="0"/>
              </a:ext>
            </a:extLst>
          </a:blip>
          <a:srcRect r="6400" b="3223"/>
          <a:stretch/>
        </p:blipFill>
        <p:spPr>
          <a:xfrm>
            <a:off x="2682240" y="0"/>
            <a:ext cx="9509760" cy="6550925"/>
          </a:xfrm>
          <a:prstGeom prst="rect">
            <a:avLst/>
          </a:prstGeom>
        </p:spPr>
      </p:pic>
    </p:spTree>
    <p:extLst>
      <p:ext uri="{BB962C8B-B14F-4D97-AF65-F5344CB8AC3E}">
        <p14:creationId xmlns:p14="http://schemas.microsoft.com/office/powerpoint/2010/main" val="4003728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53131E0-11E8-4516-B5B1-1DA58711A087}"/>
              </a:ext>
            </a:extLst>
          </p:cNvPr>
          <p:cNvPicPr>
            <a:picLocks noChangeAspect="1"/>
          </p:cNvPicPr>
          <p:nvPr/>
        </p:nvPicPr>
        <p:blipFill rotWithShape="1">
          <a:blip r:embed="rId2">
            <a:extLst>
              <a:ext uri="{28A0092B-C50C-407E-A947-70E740481C1C}">
                <a14:useLocalDpi xmlns:a14="http://schemas.microsoft.com/office/drawing/2010/main" val="0"/>
              </a:ext>
            </a:extLst>
          </a:blip>
          <a:srcRect t="7735" b="9980"/>
          <a:stretch/>
        </p:blipFill>
        <p:spPr>
          <a:xfrm>
            <a:off x="0" y="-109182"/>
            <a:ext cx="12192000" cy="6660109"/>
          </a:xfrm>
          <a:prstGeom prst="rect">
            <a:avLst/>
          </a:prstGeom>
        </p:spPr>
      </p:pic>
      <p:sp>
        <p:nvSpPr>
          <p:cNvPr id="2" name="Title 1">
            <a:extLst>
              <a:ext uri="{FF2B5EF4-FFF2-40B4-BE49-F238E27FC236}">
                <a16:creationId xmlns="" xmlns:a16="http://schemas.microsoft.com/office/drawing/2014/main" id="{5AC0AC0E-8D5A-4857-950D-39A9B3523240}"/>
              </a:ext>
            </a:extLst>
          </p:cNvPr>
          <p:cNvSpPr>
            <a:spLocks noGrp="1"/>
          </p:cNvSpPr>
          <p:nvPr>
            <p:ph type="title"/>
          </p:nvPr>
        </p:nvSpPr>
        <p:spPr/>
        <p:txBody>
          <a:bodyPr/>
          <a:lstStyle/>
          <a:p>
            <a:pPr marR="0" rtl="0"/>
            <a:r>
              <a:rPr lang="en-US" b="1" i="0" u="none" strike="noStrike" baseline="0" dirty="0">
                <a:solidFill>
                  <a:prstClr val="black"/>
                </a:solidFill>
              </a:rPr>
              <a:t>The Role of Art in the Elevation of Humanity</a:t>
            </a:r>
          </a:p>
        </p:txBody>
      </p:sp>
      <p:sp>
        <p:nvSpPr>
          <p:cNvPr id="3" name="Text Placeholder 2">
            <a:extLst>
              <a:ext uri="{FF2B5EF4-FFF2-40B4-BE49-F238E27FC236}">
                <a16:creationId xmlns="" xmlns:a16="http://schemas.microsoft.com/office/drawing/2014/main" id="{E4F999F8-6903-4327-B966-1C047964375F}"/>
              </a:ext>
            </a:extLst>
          </p:cNvPr>
          <p:cNvSpPr>
            <a:spLocks noGrp="1"/>
          </p:cNvSpPr>
          <p:nvPr>
            <p:ph idx="1"/>
          </p:nvPr>
        </p:nvSpPr>
        <p:spPr>
          <a:xfrm>
            <a:off x="642850" y="1346662"/>
            <a:ext cx="10466428" cy="5043978"/>
          </a:xfrm>
        </p:spPr>
        <p:txBody>
          <a:bodyPr>
            <a:normAutofit/>
          </a:bodyPr>
          <a:lstStyle/>
          <a:p>
            <a:pPr marL="45720" marR="0" lvl="0" indent="0" rtl="0">
              <a:buNone/>
            </a:pPr>
            <a:r>
              <a:rPr lang="en-US" b="1" i="0" u="none" strike="noStrike" baseline="0" dirty="0">
                <a:solidFill>
                  <a:prstClr val="black"/>
                </a:solidFill>
              </a:rPr>
              <a:t>“I rejoice to hear that thou </a:t>
            </a:r>
            <a:r>
              <a:rPr lang="en-US" b="1" i="0" u="none" strike="noStrike" baseline="0" dirty="0" err="1">
                <a:solidFill>
                  <a:prstClr val="black"/>
                </a:solidFill>
              </a:rPr>
              <a:t>takest</a:t>
            </a:r>
            <a:r>
              <a:rPr lang="en-US" b="1" i="0" u="none" strike="noStrike" baseline="0" dirty="0">
                <a:solidFill>
                  <a:prstClr val="black"/>
                </a:solidFill>
              </a:rPr>
              <a:t> pains with thine art, for in this wonderful new age, art is worship. The more thou </a:t>
            </a:r>
            <a:r>
              <a:rPr lang="en-US" b="1" i="0" u="none" strike="noStrike" baseline="0" dirty="0" err="1">
                <a:solidFill>
                  <a:prstClr val="black"/>
                </a:solidFill>
              </a:rPr>
              <a:t>strivest</a:t>
            </a:r>
            <a:r>
              <a:rPr lang="en-US" b="1" i="0" u="none" strike="noStrike" baseline="0" dirty="0">
                <a:solidFill>
                  <a:prstClr val="black"/>
                </a:solidFill>
              </a:rPr>
              <a:t> to perfect it, the closer wilt thou come to God. What bestowal could be greater than this, that one's art </a:t>
            </a:r>
            <a:r>
              <a:rPr lang="en-US" b="1" u="none" strike="noStrike" baseline="0" dirty="0">
                <a:solidFill>
                  <a:prstClr val="black"/>
                </a:solidFill>
              </a:rPr>
              <a:t>should</a:t>
            </a:r>
            <a:r>
              <a:rPr lang="en-US" b="1" i="0" u="none" strike="noStrike" baseline="0" dirty="0">
                <a:solidFill>
                  <a:prstClr val="black"/>
                </a:solidFill>
              </a:rPr>
              <a:t> be even as the act of worshipping the Lord? That is to say, when thy fingers grasp the paintbrush, it is as if thou wert at prayer in the Temple.”   </a:t>
            </a:r>
            <a:br>
              <a:rPr lang="en-US" b="1" i="0" u="none" strike="noStrike" baseline="0" dirty="0">
                <a:solidFill>
                  <a:prstClr val="black"/>
                </a:solidFill>
              </a:rPr>
            </a:br>
            <a:r>
              <a:rPr lang="en-US" b="1" i="0" u="none" strike="noStrike" baseline="0" dirty="0">
                <a:solidFill>
                  <a:prstClr val="black"/>
                </a:solidFill>
              </a:rPr>
              <a:t>                                                                                                                                             </a:t>
            </a:r>
            <a:r>
              <a:rPr lang="en-US" b="1" i="0" u="none" strike="noStrike" baseline="0" dirty="0" smtClean="0">
                <a:solidFill>
                  <a:prstClr val="black"/>
                </a:solidFill>
              </a:rPr>
              <a:t> </a:t>
            </a:r>
            <a:r>
              <a:rPr lang="en-US" b="1" i="0" u="none" strike="noStrike" baseline="0" dirty="0">
                <a:solidFill>
                  <a:prstClr val="black"/>
                </a:solidFill>
              </a:rPr>
              <a:t>–</a:t>
            </a:r>
            <a:r>
              <a:rPr lang="en-US" b="1" i="0" u="none" strike="noStrike" baseline="0" dirty="0" err="1">
                <a:solidFill>
                  <a:prstClr val="black"/>
                </a:solidFill>
              </a:rPr>
              <a:t>Abdu’l-Baha</a:t>
            </a:r>
            <a:endParaRPr lang="en-US" b="1" i="0" u="none" strike="noStrike" baseline="0" dirty="0">
              <a:solidFill>
                <a:prstClr val="black"/>
              </a:solidFill>
            </a:endParaRPr>
          </a:p>
        </p:txBody>
      </p:sp>
    </p:spTree>
    <p:extLst>
      <p:ext uri="{BB962C8B-B14F-4D97-AF65-F5344CB8AC3E}">
        <p14:creationId xmlns:p14="http://schemas.microsoft.com/office/powerpoint/2010/main" val="268420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C1DD5C-6973-46D1-B810-C95E20AF6459}"/>
              </a:ext>
            </a:extLst>
          </p:cNvPr>
          <p:cNvPicPr>
            <a:picLocks noChangeAspect="1"/>
          </p:cNvPicPr>
          <p:nvPr/>
        </p:nvPicPr>
        <p:blipFill rotWithShape="1">
          <a:blip r:embed="rId2">
            <a:extLst>
              <a:ext uri="{28A0092B-C50C-407E-A947-70E740481C1C}">
                <a14:useLocalDpi xmlns:a14="http://schemas.microsoft.com/office/drawing/2010/main" val="0"/>
              </a:ext>
            </a:extLst>
          </a:blip>
          <a:srcRect b="4478"/>
          <a:stretch/>
        </p:blipFill>
        <p:spPr>
          <a:xfrm>
            <a:off x="0" y="0"/>
            <a:ext cx="12192000" cy="6550925"/>
          </a:xfrm>
          <a:prstGeom prst="rect">
            <a:avLst/>
          </a:prstGeom>
        </p:spPr>
      </p:pic>
      <p:sp>
        <p:nvSpPr>
          <p:cNvPr id="3" name="Text Placeholder 2">
            <a:extLst>
              <a:ext uri="{FF2B5EF4-FFF2-40B4-BE49-F238E27FC236}">
                <a16:creationId xmlns="" xmlns:a16="http://schemas.microsoft.com/office/drawing/2014/main" id="{5219895F-03F8-4319-9089-0B941434EB95}"/>
              </a:ext>
            </a:extLst>
          </p:cNvPr>
          <p:cNvSpPr>
            <a:spLocks noGrp="1"/>
          </p:cNvSpPr>
          <p:nvPr>
            <p:ph idx="1"/>
          </p:nvPr>
        </p:nvSpPr>
        <p:spPr>
          <a:xfrm>
            <a:off x="574611" y="1087355"/>
            <a:ext cx="3437831" cy="2133517"/>
          </a:xfrm>
        </p:spPr>
        <p:txBody>
          <a:bodyPr>
            <a:normAutofit/>
          </a:bodyPr>
          <a:lstStyle/>
          <a:p>
            <a:pPr marL="45720" marR="0" lvl="0" indent="0" rtl="0">
              <a:buNone/>
            </a:pPr>
            <a:r>
              <a:rPr lang="en-US" b="1" i="0" u="none" strike="noStrike" baseline="0" dirty="0">
                <a:solidFill>
                  <a:schemeClr val="bg1"/>
                </a:solidFill>
              </a:rPr>
              <a:t>“Of all pilgrimages, the greatest is to relieve the sorrow-laden heart.”</a:t>
            </a:r>
          </a:p>
          <a:p>
            <a:pPr marL="45720" marR="0" lvl="0" indent="0" rtl="0">
              <a:buNone/>
            </a:pPr>
            <a:endParaRPr lang="en-US" b="1" i="0" u="none" strike="noStrike" baseline="0" dirty="0">
              <a:solidFill>
                <a:schemeClr val="bg1"/>
              </a:solidFill>
            </a:endParaRPr>
          </a:p>
        </p:txBody>
      </p:sp>
    </p:spTree>
    <p:extLst>
      <p:ext uri="{BB962C8B-B14F-4D97-AF65-F5344CB8AC3E}">
        <p14:creationId xmlns:p14="http://schemas.microsoft.com/office/powerpoint/2010/main" val="31878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B2E57F51-383E-49DC-90B7-0E2114737466}"/>
              </a:ext>
            </a:extLst>
          </p:cNvPr>
          <p:cNvSpPr>
            <a:spLocks noGrp="1"/>
          </p:cNvSpPr>
          <p:nvPr>
            <p:ph idx="1"/>
          </p:nvPr>
        </p:nvSpPr>
        <p:spPr>
          <a:xfrm>
            <a:off x="8229598" y="491320"/>
            <a:ext cx="3657601" cy="6130333"/>
          </a:xfrm>
        </p:spPr>
        <p:txBody>
          <a:bodyPr>
            <a:normAutofit/>
          </a:bodyPr>
          <a:lstStyle/>
          <a:p>
            <a:pPr marL="45720" marR="0" lvl="0" indent="0" rtl="0">
              <a:buNone/>
            </a:pPr>
            <a:r>
              <a:rPr lang="en-US" b="1" i="0" u="none" strike="noStrike" baseline="0" dirty="0">
                <a:solidFill>
                  <a:prstClr val="black"/>
                </a:solidFill>
              </a:rPr>
              <a:t> “…peace must first be established among individuals, until it leadeth in the end to peace among nations.  Wherefore, O ye Baha’is, strive ye with all your might to create, through the power of the Word of God, genuine love, spiritual communion and durable bonds among individuals.  </a:t>
            </a:r>
            <a:br>
              <a:rPr lang="en-US" b="1" i="0" u="none" strike="noStrike" baseline="0" dirty="0">
                <a:solidFill>
                  <a:prstClr val="black"/>
                </a:solidFill>
              </a:rPr>
            </a:br>
            <a:r>
              <a:rPr lang="en-US" b="1" i="0" u="none" strike="noStrike" baseline="0" dirty="0">
                <a:solidFill>
                  <a:prstClr val="black"/>
                </a:solidFill>
              </a:rPr>
              <a:t>This is your task.”</a:t>
            </a:r>
          </a:p>
        </p:txBody>
      </p:sp>
      <p:pic>
        <p:nvPicPr>
          <p:cNvPr id="7" name="Picture 6">
            <a:extLst>
              <a:ext uri="{FF2B5EF4-FFF2-40B4-BE49-F238E27FC236}">
                <a16:creationId xmlns="" xmlns:a16="http://schemas.microsoft.com/office/drawing/2014/main" id="{1CEF6DB1-D15F-4CEE-9918-BC53E68FE724}"/>
              </a:ext>
            </a:extLst>
          </p:cNvPr>
          <p:cNvPicPr>
            <a:picLocks noChangeAspect="1"/>
          </p:cNvPicPr>
          <p:nvPr/>
        </p:nvPicPr>
        <p:blipFill rotWithShape="1">
          <a:blip r:embed="rId2">
            <a:extLst>
              <a:ext uri="{28A0092B-C50C-407E-A947-70E740481C1C}">
                <a14:useLocalDpi xmlns:a14="http://schemas.microsoft.com/office/drawing/2010/main" val="0"/>
              </a:ext>
            </a:extLst>
          </a:blip>
          <a:srcRect l="10597" t="4640" r="12707"/>
          <a:stretch/>
        </p:blipFill>
        <p:spPr>
          <a:xfrm>
            <a:off x="0" y="0"/>
            <a:ext cx="7902054" cy="6539766"/>
          </a:xfrm>
          <a:prstGeom prst="rect">
            <a:avLst/>
          </a:prstGeom>
        </p:spPr>
      </p:pic>
    </p:spTree>
    <p:extLst>
      <p:ext uri="{BB962C8B-B14F-4D97-AF65-F5344CB8AC3E}">
        <p14:creationId xmlns:p14="http://schemas.microsoft.com/office/powerpoint/2010/main" val="243291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20B56EE-2362-4EB1-9987-C2339E2F57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5" b="3947"/>
          <a:stretch/>
        </p:blipFill>
        <p:spPr>
          <a:xfrm>
            <a:off x="0" y="0"/>
            <a:ext cx="12192000" cy="6537278"/>
          </a:xfrm>
          <a:prstGeom prst="rect">
            <a:avLst/>
          </a:prstGeom>
        </p:spPr>
      </p:pic>
      <p:sp>
        <p:nvSpPr>
          <p:cNvPr id="2" name="Title 1">
            <a:extLst>
              <a:ext uri="{FF2B5EF4-FFF2-40B4-BE49-F238E27FC236}">
                <a16:creationId xmlns="" xmlns:a16="http://schemas.microsoft.com/office/drawing/2014/main" id="{7F9BB2C9-FC95-450A-8DDA-AA9AEB8B9F64}"/>
              </a:ext>
            </a:extLst>
          </p:cNvPr>
          <p:cNvSpPr>
            <a:spLocks noGrp="1"/>
          </p:cNvSpPr>
          <p:nvPr>
            <p:ph type="title"/>
          </p:nvPr>
        </p:nvSpPr>
        <p:spPr>
          <a:xfrm>
            <a:off x="826992" y="320722"/>
            <a:ext cx="10920154" cy="716508"/>
          </a:xfrm>
        </p:spPr>
        <p:txBody>
          <a:bodyPr/>
          <a:lstStyle/>
          <a:p>
            <a:pPr marR="0" algn="r" rtl="0"/>
            <a:r>
              <a:rPr lang="en-US" b="0" i="0" u="none" strike="noStrike" baseline="0" dirty="0">
                <a:solidFill>
                  <a:schemeClr val="bg1"/>
                </a:solidFill>
              </a:rPr>
              <a:t>Baha’i Houses of Worship</a:t>
            </a:r>
          </a:p>
        </p:txBody>
      </p:sp>
    </p:spTree>
    <p:extLst>
      <p:ext uri="{BB962C8B-B14F-4D97-AF65-F5344CB8AC3E}">
        <p14:creationId xmlns:p14="http://schemas.microsoft.com/office/powerpoint/2010/main" val="21542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3C9039B-B6BA-4F51-9EC6-C14F97A43C69}"/>
              </a:ext>
            </a:extLst>
          </p:cNvPr>
          <p:cNvPicPr>
            <a:picLocks noChangeAspect="1"/>
          </p:cNvPicPr>
          <p:nvPr/>
        </p:nvPicPr>
        <p:blipFill rotWithShape="1">
          <a:blip r:embed="rId2">
            <a:extLst>
              <a:ext uri="{28A0092B-C50C-407E-A947-70E740481C1C}">
                <a14:useLocalDpi xmlns:a14="http://schemas.microsoft.com/office/drawing/2010/main" val="0"/>
              </a:ext>
            </a:extLst>
          </a:blip>
          <a:srcRect b="3121"/>
          <a:stretch/>
        </p:blipFill>
        <p:spPr>
          <a:xfrm>
            <a:off x="1016000" y="0"/>
            <a:ext cx="10160000" cy="6557818"/>
          </a:xfrm>
          <a:prstGeom prst="rect">
            <a:avLst/>
          </a:prstGeom>
        </p:spPr>
      </p:pic>
      <p:sp>
        <p:nvSpPr>
          <p:cNvPr id="2" name="Title 1">
            <a:extLst>
              <a:ext uri="{FF2B5EF4-FFF2-40B4-BE49-F238E27FC236}">
                <a16:creationId xmlns="" xmlns:a16="http://schemas.microsoft.com/office/drawing/2014/main" id="{0E5C5BD9-F66B-45D7-815F-1B4E0C60ADE5}"/>
              </a:ext>
            </a:extLst>
          </p:cNvPr>
          <p:cNvSpPr>
            <a:spLocks noGrp="1"/>
          </p:cNvSpPr>
          <p:nvPr>
            <p:ph type="title"/>
          </p:nvPr>
        </p:nvSpPr>
        <p:spPr/>
        <p:txBody>
          <a:bodyPr/>
          <a:lstStyle/>
          <a:p>
            <a:pPr marR="0" rtl="0"/>
            <a:r>
              <a:rPr lang="en-US" b="0" i="0" u="none" strike="noStrike" baseline="0" dirty="0">
                <a:solidFill>
                  <a:schemeClr val="bg1"/>
                </a:solidFill>
                <a:latin typeface="Calibri" panose="020F0502020204030204" pitchFamily="34" charset="0"/>
              </a:rPr>
              <a:t>Baha’i House of Worship in Panama</a:t>
            </a:r>
          </a:p>
        </p:txBody>
      </p:sp>
    </p:spTree>
    <p:extLst>
      <p:ext uri="{BB962C8B-B14F-4D97-AF65-F5344CB8AC3E}">
        <p14:creationId xmlns:p14="http://schemas.microsoft.com/office/powerpoint/2010/main" val="409860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B5FFEE8-DB59-4158-BE5C-FBC0B42C3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86"/>
          <a:stretch/>
        </p:blipFill>
        <p:spPr>
          <a:xfrm>
            <a:off x="1524000" y="0"/>
            <a:ext cx="9144000" cy="6557210"/>
          </a:xfrm>
          <a:prstGeom prst="rect">
            <a:avLst/>
          </a:prstGeom>
        </p:spPr>
      </p:pic>
    </p:spTree>
    <p:extLst>
      <p:ext uri="{BB962C8B-B14F-4D97-AF65-F5344CB8AC3E}">
        <p14:creationId xmlns:p14="http://schemas.microsoft.com/office/powerpoint/2010/main" val="3135834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45D63D8-4772-48F9-B572-FC78406E1773}"/>
              </a:ext>
            </a:extLst>
          </p:cNvPr>
          <p:cNvPicPr>
            <a:picLocks noChangeAspect="1"/>
          </p:cNvPicPr>
          <p:nvPr/>
        </p:nvPicPr>
        <p:blipFill rotWithShape="1">
          <a:blip r:embed="rId2">
            <a:extLst>
              <a:ext uri="{28A0092B-C50C-407E-A947-70E740481C1C}">
                <a14:useLocalDpi xmlns:a14="http://schemas.microsoft.com/office/drawing/2010/main" val="0"/>
              </a:ext>
            </a:extLst>
          </a:blip>
          <a:srcRect b="2618"/>
          <a:stretch/>
        </p:blipFill>
        <p:spPr>
          <a:xfrm>
            <a:off x="1016000" y="0"/>
            <a:ext cx="10160000" cy="6591869"/>
          </a:xfrm>
          <a:prstGeom prst="rect">
            <a:avLst/>
          </a:prstGeom>
        </p:spPr>
      </p:pic>
      <p:sp>
        <p:nvSpPr>
          <p:cNvPr id="2" name="Title 1">
            <a:extLst>
              <a:ext uri="{FF2B5EF4-FFF2-40B4-BE49-F238E27FC236}">
                <a16:creationId xmlns="" xmlns:a16="http://schemas.microsoft.com/office/drawing/2014/main" id="{09B073E9-0546-448C-9A94-E6BF45CA7C55}"/>
              </a:ext>
            </a:extLst>
          </p:cNvPr>
          <p:cNvSpPr>
            <a:spLocks noGrp="1"/>
          </p:cNvSpPr>
          <p:nvPr>
            <p:ph type="title"/>
          </p:nvPr>
        </p:nvSpPr>
        <p:spPr>
          <a:xfrm>
            <a:off x="1341120" y="5735396"/>
            <a:ext cx="9509760" cy="636226"/>
          </a:xfrm>
        </p:spPr>
        <p:txBody>
          <a:bodyPr>
            <a:normAutofit/>
          </a:bodyPr>
          <a:lstStyle/>
          <a:p>
            <a:r>
              <a:rPr lang="en-US" dirty="0">
                <a:solidFill>
                  <a:schemeClr val="bg1"/>
                </a:solidFill>
                <a:latin typeface="Calibri" panose="020F0502020204030204" pitchFamily="34" charset="0"/>
              </a:rPr>
              <a:t>Baha’i House of Worship in Chile</a:t>
            </a:r>
            <a:endParaRPr lang="en-US" b="0" i="0" u="none" strike="noStrike" baseline="0" dirty="0">
              <a:solidFill>
                <a:prstClr val="black"/>
              </a:solidFill>
              <a:latin typeface="Calibri" panose="020F0502020204030204" pitchFamily="34" charset="0"/>
            </a:endParaRPr>
          </a:p>
        </p:txBody>
      </p:sp>
    </p:spTree>
    <p:extLst>
      <p:ext uri="{BB962C8B-B14F-4D97-AF65-F5344CB8AC3E}">
        <p14:creationId xmlns:p14="http://schemas.microsoft.com/office/powerpoint/2010/main" val="809993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2E06798-7F8A-4EDE-B8E4-6421E264D5F9}"/>
              </a:ext>
            </a:extLst>
          </p:cNvPr>
          <p:cNvPicPr>
            <a:picLocks noChangeAspect="1"/>
          </p:cNvPicPr>
          <p:nvPr/>
        </p:nvPicPr>
        <p:blipFill rotWithShape="1">
          <a:blip r:embed="rId2">
            <a:extLst>
              <a:ext uri="{28A0092B-C50C-407E-A947-70E740481C1C}">
                <a14:useLocalDpi xmlns:a14="http://schemas.microsoft.com/office/drawing/2010/main" val="0"/>
              </a:ext>
            </a:extLst>
          </a:blip>
          <a:srcRect l="2000" t="4179" r="-2000" b="-4179"/>
          <a:stretch/>
        </p:blipFill>
        <p:spPr>
          <a:xfrm>
            <a:off x="1524000" y="0"/>
            <a:ext cx="9144000" cy="6858000"/>
          </a:xfrm>
          <a:prstGeom prst="rect">
            <a:avLst/>
          </a:prstGeom>
        </p:spPr>
      </p:pic>
      <p:sp>
        <p:nvSpPr>
          <p:cNvPr id="2" name="Title 1">
            <a:extLst>
              <a:ext uri="{FF2B5EF4-FFF2-40B4-BE49-F238E27FC236}">
                <a16:creationId xmlns="" xmlns:a16="http://schemas.microsoft.com/office/drawing/2014/main" id="{F5DF58B9-04B1-4415-8F6F-DF6263650212}"/>
              </a:ext>
            </a:extLst>
          </p:cNvPr>
          <p:cNvSpPr>
            <a:spLocks noGrp="1"/>
          </p:cNvSpPr>
          <p:nvPr>
            <p:ph type="title"/>
          </p:nvPr>
        </p:nvSpPr>
        <p:spPr>
          <a:xfrm>
            <a:off x="1901589" y="5749043"/>
            <a:ext cx="9509760" cy="636226"/>
          </a:xfrm>
        </p:spPr>
        <p:txBody>
          <a:bodyPr/>
          <a:lstStyle/>
          <a:p>
            <a:pPr marR="0" rtl="0"/>
            <a:r>
              <a:rPr lang="en-US" b="0" i="0" u="none" strike="noStrike" baseline="0" dirty="0">
                <a:solidFill>
                  <a:schemeClr val="bg1"/>
                </a:solidFill>
                <a:latin typeface="Calibri" panose="020F0502020204030204" pitchFamily="34" charset="0"/>
              </a:rPr>
              <a:t>Baha’i House of Worship in Chicago</a:t>
            </a:r>
          </a:p>
        </p:txBody>
      </p:sp>
    </p:spTree>
    <p:extLst>
      <p:ext uri="{BB962C8B-B14F-4D97-AF65-F5344CB8AC3E}">
        <p14:creationId xmlns:p14="http://schemas.microsoft.com/office/powerpoint/2010/main" val="4439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DEDC29-9CBC-4D6A-A9CC-A76A0DBE557C}"/>
              </a:ext>
            </a:extLst>
          </p:cNvPr>
          <p:cNvSpPr>
            <a:spLocks noGrp="1"/>
          </p:cNvSpPr>
          <p:nvPr>
            <p:ph type="title"/>
          </p:nvPr>
        </p:nvSpPr>
        <p:spPr/>
        <p:txBody>
          <a:bodyPr/>
          <a:lstStyle/>
          <a:p>
            <a:pPr marR="0" rtl="0"/>
            <a:endParaRPr lang="en-US" b="0" i="0" u="none" strike="noStrike" baseline="0" dirty="0">
              <a:solidFill>
                <a:prstClr val="black"/>
              </a:solidFill>
              <a:latin typeface="Calibri" panose="020F0502020204030204" pitchFamily="34" charset="0"/>
            </a:endParaRPr>
          </a:p>
        </p:txBody>
      </p:sp>
      <p:sp>
        <p:nvSpPr>
          <p:cNvPr id="3" name="Text Placeholder 2">
            <a:extLst>
              <a:ext uri="{FF2B5EF4-FFF2-40B4-BE49-F238E27FC236}">
                <a16:creationId xmlns="" xmlns:a16="http://schemas.microsoft.com/office/drawing/2014/main" id="{117ED088-9D4C-4315-946C-85744B8AD873}"/>
              </a:ext>
            </a:extLst>
          </p:cNvPr>
          <p:cNvSpPr>
            <a:spLocks noGrp="1"/>
          </p:cNvSpPr>
          <p:nvPr>
            <p:ph type="body" idx="1"/>
          </p:nvPr>
        </p:nvSpPr>
        <p:spPr>
          <a:xfrm>
            <a:off x="842747" y="5901069"/>
            <a:ext cx="10347717" cy="771689"/>
          </a:xfrm>
        </p:spPr>
        <p:txBody>
          <a:bodyPr>
            <a:normAutofit fontScale="70000" lnSpcReduction="20000"/>
          </a:bodyPr>
          <a:lstStyle/>
          <a:p>
            <a:pPr marL="45720" marR="0" lvl="0" indent="0" algn="ctr" rtl="0">
              <a:buNone/>
            </a:pPr>
            <a:r>
              <a:rPr lang="en-US" b="0" i="0" u="none" strike="noStrike" baseline="0" dirty="0">
                <a:solidFill>
                  <a:prstClr val="black"/>
                </a:solidFill>
                <a:latin typeface="Cambria" panose="02040503050406030204" pitchFamily="18" charset="0"/>
              </a:rPr>
              <a:t>If you are interested in learning more about the life of Baha’u’llah, there is a one hour film called “Light to the World” which is an engaging story, told by His followers in a really beautiful way, that highlights His impact. It is accessible at </a:t>
            </a:r>
            <a:r>
              <a:rPr lang="en-US" b="0" i="0" u="sng" strike="noStrike" baseline="0" dirty="0">
                <a:solidFill>
                  <a:prstClr val="black"/>
                </a:solidFill>
                <a:latin typeface="Cambria" panose="02040503050406030204" pitchFamily="18" charset="0"/>
                <a:hlinkClick r:id="rId2"/>
              </a:rPr>
              <a:t>www.bahai.org</a:t>
            </a:r>
            <a:r>
              <a:rPr lang="en-US" b="0" i="0" u="none" strike="noStrike" baseline="0" dirty="0">
                <a:solidFill>
                  <a:prstClr val="black"/>
                </a:solidFill>
                <a:latin typeface="Cambria" panose="02040503050406030204" pitchFamily="18" charset="0"/>
                <a:hlinkClick r:id="rId2"/>
              </a:rPr>
              <a:t>. </a:t>
            </a:r>
          </a:p>
        </p:txBody>
      </p:sp>
      <p:pic>
        <p:nvPicPr>
          <p:cNvPr id="5" name="Picture 4">
            <a:extLst>
              <a:ext uri="{FF2B5EF4-FFF2-40B4-BE49-F238E27FC236}">
                <a16:creationId xmlns="" xmlns:a16="http://schemas.microsoft.com/office/drawing/2014/main" id="{E6E616C8-4366-4048-9704-B094B75FCF3A}"/>
              </a:ext>
            </a:extLst>
          </p:cNvPr>
          <p:cNvPicPr>
            <a:picLocks noChangeAspect="1"/>
          </p:cNvPicPr>
          <p:nvPr/>
        </p:nvPicPr>
        <p:blipFill rotWithShape="1">
          <a:blip r:embed="rId3">
            <a:extLst>
              <a:ext uri="{28A0092B-C50C-407E-A947-70E740481C1C}">
                <a14:useLocalDpi xmlns:a14="http://schemas.microsoft.com/office/drawing/2010/main" val="0"/>
              </a:ext>
            </a:extLst>
          </a:blip>
          <a:srcRect t="13573" b="3027"/>
          <a:stretch/>
        </p:blipFill>
        <p:spPr>
          <a:xfrm>
            <a:off x="843418" y="19196"/>
            <a:ext cx="10347717" cy="5749797"/>
          </a:xfrm>
          <a:prstGeom prst="rect">
            <a:avLst/>
          </a:prstGeom>
        </p:spPr>
      </p:pic>
    </p:spTree>
    <p:extLst>
      <p:ext uri="{BB962C8B-B14F-4D97-AF65-F5344CB8AC3E}">
        <p14:creationId xmlns:p14="http://schemas.microsoft.com/office/powerpoint/2010/main" val="4097188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ambodia.jpg"/>
          <p:cNvPicPr>
            <a:picLocks noGrp="1" noChangeAspect="1"/>
          </p:cNvPicPr>
          <p:nvPr>
            <p:ph idx="1"/>
          </p:nvPr>
        </p:nvPicPr>
        <p:blipFill>
          <a:blip r:embed="rId2">
            <a:extLst>
              <a:ext uri="{28A0092B-C50C-407E-A947-70E740481C1C}">
                <a14:useLocalDpi xmlns:a14="http://schemas.microsoft.com/office/drawing/2010/main" val="0"/>
              </a:ext>
            </a:extLst>
          </a:blip>
          <a:srcRect t="8935" b="8935"/>
          <a:stretch>
            <a:fillRect/>
          </a:stretch>
        </p:blipFill>
        <p:spPr/>
      </p:pic>
      <p:sp>
        <p:nvSpPr>
          <p:cNvPr id="4" name="TextBox 3"/>
          <p:cNvSpPr txBox="1"/>
          <p:nvPr/>
        </p:nvSpPr>
        <p:spPr>
          <a:xfrm>
            <a:off x="1741714" y="217714"/>
            <a:ext cx="7547428"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Local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Bahai</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House of Worship</a:t>
            </a:r>
          </a:p>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Battambang</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Cambodia</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42782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C77DB80-A27F-414A-B5AB-50B2E13FAA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52" r="3931" b="4677"/>
          <a:stretch/>
        </p:blipFill>
        <p:spPr>
          <a:xfrm>
            <a:off x="4289946" y="0"/>
            <a:ext cx="7902054" cy="6537278"/>
          </a:xfrm>
          <a:prstGeom prst="rect">
            <a:avLst/>
          </a:prstGeom>
        </p:spPr>
      </p:pic>
      <p:sp>
        <p:nvSpPr>
          <p:cNvPr id="2" name="Title 1">
            <a:extLst>
              <a:ext uri="{FF2B5EF4-FFF2-40B4-BE49-F238E27FC236}">
                <a16:creationId xmlns="" xmlns:a16="http://schemas.microsoft.com/office/drawing/2014/main" id="{AC9FA512-B546-4984-ADC8-A3E5EB9567A1}"/>
              </a:ext>
            </a:extLst>
          </p:cNvPr>
          <p:cNvSpPr>
            <a:spLocks noGrp="1"/>
          </p:cNvSpPr>
          <p:nvPr>
            <p:ph type="title"/>
          </p:nvPr>
        </p:nvSpPr>
        <p:spPr>
          <a:xfrm>
            <a:off x="0" y="316808"/>
            <a:ext cx="4289946" cy="713047"/>
          </a:xfrm>
        </p:spPr>
        <p:txBody>
          <a:bodyPr>
            <a:normAutofit/>
          </a:bodyPr>
          <a:lstStyle/>
          <a:p>
            <a:pPr marR="0" algn="ctr" rtl="0"/>
            <a:r>
              <a:rPr lang="en-US" b="0" i="0" u="none" strike="noStrike" baseline="0" dirty="0">
                <a:solidFill>
                  <a:prstClr val="black"/>
                </a:solidFill>
              </a:rPr>
              <a:t>Youth at the Forefront</a:t>
            </a:r>
          </a:p>
        </p:txBody>
      </p:sp>
      <p:sp>
        <p:nvSpPr>
          <p:cNvPr id="3" name="Text Placeholder 2">
            <a:extLst>
              <a:ext uri="{FF2B5EF4-FFF2-40B4-BE49-F238E27FC236}">
                <a16:creationId xmlns="" xmlns:a16="http://schemas.microsoft.com/office/drawing/2014/main" id="{38A47B98-D5C6-4DC9-8025-9BC19A71677C}"/>
              </a:ext>
            </a:extLst>
          </p:cNvPr>
          <p:cNvSpPr>
            <a:spLocks noGrp="1"/>
          </p:cNvSpPr>
          <p:nvPr>
            <p:ph idx="1"/>
          </p:nvPr>
        </p:nvSpPr>
        <p:spPr>
          <a:xfrm>
            <a:off x="40944" y="1179689"/>
            <a:ext cx="4135272" cy="5043978"/>
          </a:xfrm>
        </p:spPr>
        <p:txBody>
          <a:bodyPr>
            <a:normAutofit lnSpcReduction="10000"/>
          </a:bodyPr>
          <a:lstStyle/>
          <a:p>
            <a:pPr marL="45720" marR="0" lvl="0" indent="0" rtl="0">
              <a:buNone/>
            </a:pPr>
            <a:r>
              <a:rPr lang="en-US" b="0" i="0" u="none" strike="noStrike" baseline="0" dirty="0">
                <a:solidFill>
                  <a:prstClr val="black"/>
                </a:solidFill>
              </a:rPr>
              <a:t>“Blessed is he who in the prime of his youth and the heyday of his life will arise to serve the Cause of the Lord of the beginning and of the end, and adorn his heart with His love. The manifestation of such a grace is greater than the creation of the heavens and of the earth. Blessed are the steadfast and well is it with those who are firm.”                 –Baha’u’llah </a:t>
            </a:r>
          </a:p>
        </p:txBody>
      </p:sp>
    </p:spTree>
    <p:extLst>
      <p:ext uri="{BB962C8B-B14F-4D97-AF65-F5344CB8AC3E}">
        <p14:creationId xmlns:p14="http://schemas.microsoft.com/office/powerpoint/2010/main" val="192002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9E96342-223C-4527-A843-7ACBD6434167}"/>
              </a:ext>
            </a:extLst>
          </p:cNvPr>
          <p:cNvPicPr>
            <a:picLocks noChangeAspect="1"/>
          </p:cNvPicPr>
          <p:nvPr/>
        </p:nvPicPr>
        <p:blipFill rotWithShape="1">
          <a:blip r:embed="rId2">
            <a:extLst>
              <a:ext uri="{28A0092B-C50C-407E-A947-70E740481C1C}">
                <a14:useLocalDpi xmlns:a14="http://schemas.microsoft.com/office/drawing/2010/main" val="0"/>
              </a:ext>
            </a:extLst>
          </a:blip>
          <a:srcRect r="6910"/>
          <a:stretch/>
        </p:blipFill>
        <p:spPr>
          <a:xfrm>
            <a:off x="-2843" y="0"/>
            <a:ext cx="12194843" cy="6550072"/>
          </a:xfrm>
          <a:prstGeom prst="rect">
            <a:avLst/>
          </a:prstGeom>
        </p:spPr>
      </p:pic>
      <p:sp>
        <p:nvSpPr>
          <p:cNvPr id="3" name="Text Placeholder 2">
            <a:extLst>
              <a:ext uri="{FF2B5EF4-FFF2-40B4-BE49-F238E27FC236}">
                <a16:creationId xmlns="" xmlns:a16="http://schemas.microsoft.com/office/drawing/2014/main" id="{BF6ED354-5F88-4D52-9BBC-9E2B0104610B}"/>
              </a:ext>
            </a:extLst>
          </p:cNvPr>
          <p:cNvSpPr>
            <a:spLocks noGrp="1"/>
          </p:cNvSpPr>
          <p:nvPr>
            <p:ph idx="1"/>
          </p:nvPr>
        </p:nvSpPr>
        <p:spPr>
          <a:xfrm>
            <a:off x="492724" y="486853"/>
            <a:ext cx="10920154" cy="5043978"/>
          </a:xfrm>
        </p:spPr>
        <p:txBody>
          <a:bodyPr>
            <a:normAutofit/>
          </a:bodyPr>
          <a:lstStyle/>
          <a:p>
            <a:pPr marL="45720" marR="0" lvl="0" indent="0" rtl="0">
              <a:buNone/>
            </a:pPr>
            <a:r>
              <a:rPr lang="en-US" b="1" dirty="0" smtClean="0">
                <a:solidFill>
                  <a:schemeClr val="bg1"/>
                </a:solidFill>
              </a:rPr>
              <a:t>Thank you for your attention and open hearts!</a:t>
            </a:r>
          </a:p>
          <a:p>
            <a:pPr marL="45720" marR="0" lvl="0" indent="0" rtl="0">
              <a:buNone/>
            </a:pPr>
            <a:r>
              <a:rPr lang="en-US" b="1" u="sng" dirty="0" smtClean="0">
                <a:solidFill>
                  <a:schemeClr val="bg1"/>
                </a:solidFill>
              </a:rPr>
              <a:t>For more information on the </a:t>
            </a:r>
            <a:r>
              <a:rPr lang="en-US" b="1" u="sng" dirty="0" err="1" smtClean="0">
                <a:solidFill>
                  <a:schemeClr val="bg1"/>
                </a:solidFill>
              </a:rPr>
              <a:t>Bahai</a:t>
            </a:r>
            <a:r>
              <a:rPr lang="en-US" b="1" u="sng" dirty="0" smtClean="0">
                <a:solidFill>
                  <a:schemeClr val="bg1"/>
                </a:solidFill>
              </a:rPr>
              <a:t> Faith,</a:t>
            </a:r>
          </a:p>
          <a:p>
            <a:pPr marL="45720" marR="0" lvl="0" indent="0" rtl="0">
              <a:buNone/>
            </a:pPr>
            <a:r>
              <a:rPr lang="en-US" b="1" u="sng" dirty="0" smtClean="0">
                <a:solidFill>
                  <a:schemeClr val="bg1"/>
                </a:solidFill>
              </a:rPr>
              <a:t>Please visit: </a:t>
            </a:r>
          </a:p>
          <a:p>
            <a:pPr marL="45720" marR="0" lvl="0" indent="0" rtl="0">
              <a:buNone/>
            </a:pPr>
            <a:r>
              <a:rPr lang="en-US" b="1" u="sng" dirty="0" smtClean="0">
                <a:solidFill>
                  <a:schemeClr val="bg1"/>
                </a:solidFill>
                <a:hlinkClick r:id="rId3"/>
              </a:rPr>
              <a:t>www.bahai.org</a:t>
            </a:r>
            <a:endParaRPr lang="en-US" b="1" u="sng" dirty="0" smtClean="0">
              <a:solidFill>
                <a:schemeClr val="bg1"/>
              </a:solidFill>
            </a:endParaRPr>
          </a:p>
          <a:p>
            <a:pPr marL="45720" marR="0" lvl="0" indent="0" rtl="0">
              <a:buNone/>
            </a:pPr>
            <a:r>
              <a:rPr lang="en-US" b="1" u="sng" dirty="0" smtClean="0">
                <a:solidFill>
                  <a:schemeClr val="bg1"/>
                </a:solidFill>
                <a:hlinkClick r:id="rId4"/>
              </a:rPr>
              <a:t>www.us.bahai.org</a:t>
            </a:r>
            <a:endParaRPr lang="en-US" b="1" u="sng" dirty="0" smtClean="0">
              <a:solidFill>
                <a:schemeClr val="bg1"/>
              </a:solidFill>
            </a:endParaRPr>
          </a:p>
          <a:p>
            <a:pPr marL="45720" marR="0" lvl="0" indent="0" rtl="0">
              <a:buNone/>
            </a:pPr>
            <a:endParaRPr lang="en-US" b="1" u="sng" dirty="0">
              <a:solidFill>
                <a:schemeClr val="bg1"/>
              </a:solidFill>
            </a:endParaRPr>
          </a:p>
          <a:p>
            <a:pPr marL="45720" lvl="0" indent="0">
              <a:buNone/>
            </a:pPr>
            <a:endParaRPr lang="en-US" b="1" dirty="0">
              <a:solidFill>
                <a:schemeClr val="bg1"/>
              </a:solidFill>
            </a:endParaRPr>
          </a:p>
          <a:p>
            <a:pPr marL="45720" marR="0" lvl="0" indent="0" rtl="0">
              <a:buNone/>
            </a:pPr>
            <a:endParaRPr lang="en-US" b="1" i="0" u="none" strike="noStrike" dirty="0">
              <a:solidFill>
                <a:schemeClr val="bg1"/>
              </a:solidFill>
            </a:endParaRPr>
          </a:p>
        </p:txBody>
      </p:sp>
    </p:spTree>
    <p:extLst>
      <p:ext uri="{BB962C8B-B14F-4D97-AF65-F5344CB8AC3E}">
        <p14:creationId xmlns:p14="http://schemas.microsoft.com/office/powerpoint/2010/main" val="26814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464ED54-393E-4E21-AD11-9B984CFB47D3}"/>
              </a:ext>
            </a:extLst>
          </p:cNvPr>
          <p:cNvPicPr>
            <a:picLocks noChangeAspect="1"/>
          </p:cNvPicPr>
          <p:nvPr/>
        </p:nvPicPr>
        <p:blipFill rotWithShape="1">
          <a:blip r:embed="rId2">
            <a:extLst>
              <a:ext uri="{28A0092B-C50C-407E-A947-70E740481C1C}">
                <a14:useLocalDpi xmlns:a14="http://schemas.microsoft.com/office/drawing/2010/main" val="0"/>
              </a:ext>
            </a:extLst>
          </a:blip>
          <a:srcRect b="13798"/>
          <a:stretch/>
        </p:blipFill>
        <p:spPr>
          <a:xfrm>
            <a:off x="0" y="0"/>
            <a:ext cx="12192000" cy="6568580"/>
          </a:xfrm>
          <a:prstGeom prst="rect">
            <a:avLst/>
          </a:prstGeom>
        </p:spPr>
      </p:pic>
      <p:sp>
        <p:nvSpPr>
          <p:cNvPr id="2" name="Title 1">
            <a:extLst>
              <a:ext uri="{FF2B5EF4-FFF2-40B4-BE49-F238E27FC236}">
                <a16:creationId xmlns="" xmlns:a16="http://schemas.microsoft.com/office/drawing/2014/main" id="{13B816BF-8C27-4D8A-9EEE-52A4665A87AA}"/>
              </a:ext>
            </a:extLst>
          </p:cNvPr>
          <p:cNvSpPr>
            <a:spLocks noGrp="1"/>
          </p:cNvSpPr>
          <p:nvPr>
            <p:ph type="title"/>
          </p:nvPr>
        </p:nvSpPr>
        <p:spPr/>
        <p:txBody>
          <a:bodyPr/>
          <a:lstStyle/>
          <a:p>
            <a:pPr marR="0" rtl="0"/>
            <a:r>
              <a:rPr lang="en-US" b="0" i="0" u="none" strike="noStrike" baseline="0" dirty="0">
                <a:solidFill>
                  <a:schemeClr val="bg1"/>
                </a:solidFill>
                <a:latin typeface="Cambria" panose="02040503050406030204" pitchFamily="18" charset="0"/>
              </a:rPr>
              <a:t>THE CORE BELIEFS OF THE BAHAI FAITH</a:t>
            </a:r>
          </a:p>
        </p:txBody>
      </p:sp>
      <p:sp>
        <p:nvSpPr>
          <p:cNvPr id="3" name="Text Placeholder 2">
            <a:extLst>
              <a:ext uri="{FF2B5EF4-FFF2-40B4-BE49-F238E27FC236}">
                <a16:creationId xmlns="" xmlns:a16="http://schemas.microsoft.com/office/drawing/2014/main" id="{E1A6C5D1-B3B5-47F1-876B-5C492ABCA517}"/>
              </a:ext>
            </a:extLst>
          </p:cNvPr>
          <p:cNvSpPr>
            <a:spLocks noGrp="1"/>
          </p:cNvSpPr>
          <p:nvPr>
            <p:ph idx="1"/>
          </p:nvPr>
        </p:nvSpPr>
        <p:spPr/>
        <p:txBody>
          <a:bodyPr/>
          <a:lstStyle/>
          <a:p>
            <a:pPr lvl="1">
              <a:buClr>
                <a:schemeClr val="bg1"/>
              </a:buClr>
              <a:buFont typeface="Arial" panose="020B0604020202020204" pitchFamily="34" charset="0"/>
              <a:buChar char="•"/>
            </a:pPr>
            <a:r>
              <a:rPr lang="en-US" sz="2400" b="0" i="0" u="none" strike="noStrike" baseline="0" dirty="0">
                <a:solidFill>
                  <a:schemeClr val="bg1"/>
                </a:solidFill>
                <a:latin typeface="Cambria" panose="02040503050406030204" pitchFamily="18" charset="0"/>
              </a:rPr>
              <a:t>The oneness of God</a:t>
            </a:r>
          </a:p>
          <a:p>
            <a:pPr lvl="1">
              <a:buClr>
                <a:schemeClr val="bg1"/>
              </a:buClr>
              <a:buFont typeface="Arial" panose="020B0604020202020204" pitchFamily="34" charset="0"/>
              <a:buChar char="•"/>
            </a:pPr>
            <a:r>
              <a:rPr lang="en-US" sz="2400" b="0" i="0" u="none" strike="noStrike" baseline="0" dirty="0">
                <a:solidFill>
                  <a:schemeClr val="bg1"/>
                </a:solidFill>
                <a:latin typeface="Cambria" panose="02040503050406030204" pitchFamily="18" charset="0"/>
              </a:rPr>
              <a:t>The oneness of Religion</a:t>
            </a:r>
          </a:p>
          <a:p>
            <a:pPr lvl="1">
              <a:buClr>
                <a:schemeClr val="bg1"/>
              </a:buClr>
              <a:buFont typeface="Arial" panose="020B0604020202020204" pitchFamily="34" charset="0"/>
              <a:buChar char="•"/>
            </a:pPr>
            <a:r>
              <a:rPr lang="en-US" sz="2400" b="0" i="0" u="none" strike="noStrike" baseline="0" dirty="0">
                <a:solidFill>
                  <a:schemeClr val="bg1"/>
                </a:solidFill>
                <a:latin typeface="Cambria" panose="02040503050406030204" pitchFamily="18" charset="0"/>
              </a:rPr>
              <a:t>The oneness of Humanity</a:t>
            </a:r>
          </a:p>
          <a:p>
            <a:pPr marR="0" lvl="0" rtl="0">
              <a:buClr>
                <a:schemeClr val="bg1"/>
              </a:buClr>
              <a:buFont typeface="Arial" panose="020B0604020202020204" pitchFamily="34" charset="0"/>
              <a:buChar char="•"/>
            </a:pPr>
            <a:endParaRPr lang="en-US" b="0" i="0" u="none" strike="noStrike" baseline="0" dirty="0">
              <a:solidFill>
                <a:schemeClr val="bg1"/>
              </a:solidFill>
              <a:latin typeface="Cambria" panose="02040503050406030204" pitchFamily="18" charset="0"/>
            </a:endParaRPr>
          </a:p>
        </p:txBody>
      </p:sp>
    </p:spTree>
    <p:extLst>
      <p:ext uri="{BB962C8B-B14F-4D97-AF65-F5344CB8AC3E}">
        <p14:creationId xmlns:p14="http://schemas.microsoft.com/office/powerpoint/2010/main" val="413666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698ADEC-7A53-4F78-8812-6F11072E8DE8}"/>
              </a:ext>
            </a:extLst>
          </p:cNvPr>
          <p:cNvPicPr>
            <a:picLocks noChangeAspect="1"/>
          </p:cNvPicPr>
          <p:nvPr/>
        </p:nvPicPr>
        <p:blipFill rotWithShape="1">
          <a:blip r:embed="rId2">
            <a:extLst>
              <a:ext uri="{28A0092B-C50C-407E-A947-70E740481C1C}">
                <a14:useLocalDpi xmlns:a14="http://schemas.microsoft.com/office/drawing/2010/main" val="0"/>
              </a:ext>
            </a:extLst>
          </a:blip>
          <a:srcRect t="19159"/>
          <a:stretch/>
        </p:blipFill>
        <p:spPr>
          <a:xfrm>
            <a:off x="0" y="0"/>
            <a:ext cx="12192000" cy="6583904"/>
          </a:xfrm>
          <a:prstGeom prst="rect">
            <a:avLst/>
          </a:prstGeom>
        </p:spPr>
      </p:pic>
      <p:sp>
        <p:nvSpPr>
          <p:cNvPr id="2" name="Title 1">
            <a:extLst>
              <a:ext uri="{FF2B5EF4-FFF2-40B4-BE49-F238E27FC236}">
                <a16:creationId xmlns="" xmlns:a16="http://schemas.microsoft.com/office/drawing/2014/main" id="{1E73FDEB-3D63-4529-B12C-7CB21D1C46EF}"/>
              </a:ext>
            </a:extLst>
          </p:cNvPr>
          <p:cNvSpPr>
            <a:spLocks noGrp="1"/>
          </p:cNvSpPr>
          <p:nvPr>
            <p:ph type="title"/>
          </p:nvPr>
        </p:nvSpPr>
        <p:spPr/>
        <p:txBody>
          <a:bodyPr/>
          <a:lstStyle/>
          <a:p>
            <a:pPr marR="0" rtl="0"/>
            <a:r>
              <a:rPr lang="en-US" b="0" i="0" u="none" strike="noStrike" baseline="0" dirty="0">
                <a:solidFill>
                  <a:schemeClr val="bg1"/>
                </a:solidFill>
                <a:latin typeface="Cambria" panose="02040503050406030204" pitchFamily="18" charset="0"/>
              </a:rPr>
              <a:t>THE ONENESS OF GOD</a:t>
            </a:r>
          </a:p>
        </p:txBody>
      </p:sp>
      <p:sp>
        <p:nvSpPr>
          <p:cNvPr id="3" name="Text Placeholder 2">
            <a:extLst>
              <a:ext uri="{FF2B5EF4-FFF2-40B4-BE49-F238E27FC236}">
                <a16:creationId xmlns="" xmlns:a16="http://schemas.microsoft.com/office/drawing/2014/main" id="{E7909725-0AFE-431D-B4AE-CE1D58D63ADA}"/>
              </a:ext>
            </a:extLst>
          </p:cNvPr>
          <p:cNvSpPr>
            <a:spLocks noGrp="1"/>
          </p:cNvSpPr>
          <p:nvPr>
            <p:ph idx="1"/>
          </p:nvPr>
        </p:nvSpPr>
        <p:spPr>
          <a:xfrm>
            <a:off x="536895" y="1521379"/>
            <a:ext cx="11299971" cy="5043978"/>
          </a:xfrm>
        </p:spPr>
        <p:txBody>
          <a:bodyPr>
            <a:normAutofit/>
          </a:bodyPr>
          <a:lstStyle/>
          <a:p>
            <a:pPr marL="45720" marR="0" lvl="0" indent="0" rtl="0">
              <a:lnSpc>
                <a:spcPct val="150000"/>
              </a:lnSpc>
              <a:buNone/>
            </a:pPr>
            <a:r>
              <a:rPr lang="en-US" b="1" i="0" u="none" strike="noStrike" baseline="0" dirty="0">
                <a:solidFill>
                  <a:schemeClr val="bg1"/>
                </a:solidFill>
                <a:latin typeface="Cambria" panose="02040503050406030204" pitchFamily="18" charset="0"/>
              </a:rPr>
              <a:t>“To every discerning and illuminated heart it is evident that God, the unknowable Essence, the Divine Being, is immensely exalted beyond every human attribute, such as corporeal existence, ascent and descent, egress and regress.  Far be it from His glory that human tongue should adequately recount His praise, or that human heart comprehend His fathomless mystery.  He is, and hath ever been, veiled in the ancient eternity of His Essence, and will remain in His Reality everlastingly hidden from the sight of men.  ‘No vision taketh in Him, but He taketh in all vision; He is the Subtle, the All-Perceiving.’” </a:t>
            </a:r>
            <a:br>
              <a:rPr lang="en-US" b="1" i="0" u="none" strike="noStrike" baseline="0" dirty="0">
                <a:solidFill>
                  <a:schemeClr val="bg1"/>
                </a:solidFill>
                <a:latin typeface="Cambria" panose="02040503050406030204" pitchFamily="18" charset="0"/>
              </a:rPr>
            </a:br>
            <a:r>
              <a:rPr lang="en-US" b="1" i="0" u="none" strike="noStrike" baseline="0" dirty="0">
                <a:solidFill>
                  <a:schemeClr val="bg1"/>
                </a:solidFill>
                <a:latin typeface="Cambria" panose="02040503050406030204" pitchFamily="18" charset="0"/>
              </a:rPr>
              <a:t>                                                                                                                                 –Baha’u’llah</a:t>
            </a:r>
          </a:p>
          <a:p>
            <a:pPr marR="0" lvl="0" rtl="0">
              <a:lnSpc>
                <a:spcPct val="150000"/>
              </a:lnSpc>
            </a:pPr>
            <a:endParaRPr lang="en-US" b="0" i="0" u="none" strike="noStrike" baseline="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95183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CEB47BA-9BE1-4D80-8F83-46A445C04EDE}"/>
              </a:ext>
            </a:extLst>
          </p:cNvPr>
          <p:cNvPicPr>
            <a:picLocks noChangeAspect="1"/>
          </p:cNvPicPr>
          <p:nvPr/>
        </p:nvPicPr>
        <p:blipFill rotWithShape="1">
          <a:blip r:embed="rId2">
            <a:extLst>
              <a:ext uri="{28A0092B-C50C-407E-A947-70E740481C1C}">
                <a14:useLocalDpi xmlns:a14="http://schemas.microsoft.com/office/drawing/2010/main" val="0"/>
              </a:ext>
            </a:extLst>
          </a:blip>
          <a:srcRect b="13768"/>
          <a:stretch/>
        </p:blipFill>
        <p:spPr>
          <a:xfrm>
            <a:off x="0" y="0"/>
            <a:ext cx="12192000" cy="6570921"/>
          </a:xfrm>
          <a:prstGeom prst="rect">
            <a:avLst/>
          </a:prstGeom>
        </p:spPr>
      </p:pic>
      <p:sp>
        <p:nvSpPr>
          <p:cNvPr id="3" name="Text Placeholder 2">
            <a:extLst>
              <a:ext uri="{FF2B5EF4-FFF2-40B4-BE49-F238E27FC236}">
                <a16:creationId xmlns="" xmlns:a16="http://schemas.microsoft.com/office/drawing/2014/main" id="{5F4A6FF2-3901-4041-A3D6-32EB8102221F}"/>
              </a:ext>
            </a:extLst>
          </p:cNvPr>
          <p:cNvSpPr>
            <a:spLocks noGrp="1"/>
          </p:cNvSpPr>
          <p:nvPr>
            <p:ph type="body" idx="1"/>
          </p:nvPr>
        </p:nvSpPr>
        <p:spPr>
          <a:xfrm>
            <a:off x="248210" y="1446028"/>
            <a:ext cx="4772601" cy="3965944"/>
          </a:xfrm>
        </p:spPr>
        <p:txBody>
          <a:bodyPr>
            <a:normAutofit/>
          </a:bodyPr>
          <a:lstStyle/>
          <a:p>
            <a:pPr marL="45720" marR="0" lvl="0" indent="0" rtl="0">
              <a:buNone/>
            </a:pPr>
            <a:r>
              <a:rPr lang="en-US" sz="2400" b="1" u="none" strike="noStrike" baseline="0" dirty="0">
                <a:solidFill>
                  <a:prstClr val="black"/>
                </a:solidFill>
                <a:cs typeface="Calibri" panose="020F0502020204030204" pitchFamily="34" charset="0"/>
              </a:rPr>
              <a:t>“I loved thy creation, hence I created thee.  Wherefore do thou love Me, that I may name thy name and fill thy soul with the spirit.”</a:t>
            </a:r>
          </a:p>
          <a:p>
            <a:pPr marL="45720" marR="0" lvl="0" indent="0" rtl="0">
              <a:buNone/>
            </a:pPr>
            <a:endParaRPr lang="en-US" sz="2400" u="none" strike="noStrike" baseline="0" dirty="0">
              <a:solidFill>
                <a:prstClr val="black"/>
              </a:solidFill>
              <a:cs typeface="Aharoni" panose="020B0604020202020204" pitchFamily="2" charset="-79"/>
            </a:endParaRPr>
          </a:p>
          <a:p>
            <a:pPr marL="45720" marR="0" lvl="0" indent="0" rtl="0">
              <a:buNone/>
            </a:pPr>
            <a:endParaRPr lang="en-US" sz="2400" u="none" strike="noStrike" baseline="0" dirty="0">
              <a:solidFill>
                <a:prstClr val="black"/>
              </a:solidFill>
              <a:cs typeface="Aharoni" panose="020B0604020202020204" pitchFamily="2" charset="-79"/>
            </a:endParaRPr>
          </a:p>
        </p:txBody>
      </p:sp>
    </p:spTree>
    <p:extLst>
      <p:ext uri="{BB962C8B-B14F-4D97-AF65-F5344CB8AC3E}">
        <p14:creationId xmlns:p14="http://schemas.microsoft.com/office/powerpoint/2010/main" val="3556063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7D45681-AF2E-4B93-90F5-7A72A143B638}"/>
              </a:ext>
            </a:extLst>
          </p:cNvPr>
          <p:cNvSpPr/>
          <p:nvPr/>
        </p:nvSpPr>
        <p:spPr>
          <a:xfrm>
            <a:off x="0" y="0"/>
            <a:ext cx="12192000" cy="654939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D07C3C8D-410B-4679-A563-6FE4E5B19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557010" cy="6557010"/>
          </a:xfrm>
          <a:prstGeom prst="rect">
            <a:avLst/>
          </a:prstGeom>
        </p:spPr>
      </p:pic>
    </p:spTree>
    <p:extLst>
      <p:ext uri="{BB962C8B-B14F-4D97-AF65-F5344CB8AC3E}">
        <p14:creationId xmlns:p14="http://schemas.microsoft.com/office/powerpoint/2010/main" val="1554404922"/>
      </p:ext>
    </p:extLst>
  </p:cSld>
  <p:clrMapOvr>
    <a:masterClrMapping/>
  </p:clrMapOvr>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00001084.potx" id="{22E7A37F-2161-4E4B-A340-BF7CA314E3E5}" vid="{F2416EA9-E215-4704-9EB2-B7658E7031A3}"/>
    </a:ext>
  </a:ext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1316</TotalTime>
  <Words>2900</Words>
  <Application>Microsoft Macintosh PowerPoint</Application>
  <PresentationFormat>Custom</PresentationFormat>
  <Paragraphs>81</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Banded Design Blue 16x9</vt:lpstr>
      <vt:lpstr>An Introduction to the Baha’i Faith</vt:lpstr>
      <vt:lpstr>PowerPoint Presentation</vt:lpstr>
      <vt:lpstr>PowerPoint Presentation</vt:lpstr>
      <vt:lpstr>PowerPoint Presentation</vt:lpstr>
      <vt:lpstr>PowerPoint Presentation</vt:lpstr>
      <vt:lpstr>THE CORE BELIEFS OF THE BAHAI FAITH</vt:lpstr>
      <vt:lpstr>THE ONENESS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harmful effects of prejudice</vt:lpstr>
      <vt:lpstr>PowerPoint Presentation</vt:lpstr>
      <vt:lpstr>Diversity of the Baha’i Community</vt:lpstr>
      <vt:lpstr>The Independent Investigation of Truth</vt:lpstr>
      <vt:lpstr>Harmony of Science and Religion</vt:lpstr>
      <vt:lpstr>Equality of Women and Men</vt:lpstr>
      <vt:lpstr>PowerPoint Presentation</vt:lpstr>
      <vt:lpstr>PowerPoint Presentation</vt:lpstr>
      <vt:lpstr>Universal Education</vt:lpstr>
      <vt:lpstr>Universal Language</vt:lpstr>
      <vt:lpstr>OUR TWO-FOLD MORAL PURPOSE</vt:lpstr>
      <vt:lpstr>PowerPoint Presentation</vt:lpstr>
      <vt:lpstr>PowerPoint Presentation</vt:lpstr>
      <vt:lpstr>PowerPoint Presentation</vt:lpstr>
      <vt:lpstr>PowerPoint Presentation</vt:lpstr>
      <vt:lpstr>Bird leaving cage</vt:lpstr>
      <vt:lpstr>Our Nobility</vt:lpstr>
      <vt:lpstr>PowerPoint Presentation</vt:lpstr>
      <vt:lpstr>Pure intention brought into field of action</vt:lpstr>
      <vt:lpstr>Service is Prayer</vt:lpstr>
      <vt:lpstr>Children’s Classes</vt:lpstr>
      <vt:lpstr>Junior Youth Spiritual  Empowerment Program</vt:lpstr>
      <vt:lpstr>Study  Circles </vt:lpstr>
      <vt:lpstr>Devotional Gatherings </vt:lpstr>
      <vt:lpstr>The Role of Art in the Elevation of Humanity</vt:lpstr>
      <vt:lpstr>PowerPoint Presentation</vt:lpstr>
      <vt:lpstr>PowerPoint Presentation</vt:lpstr>
      <vt:lpstr>Baha’i Houses of Worship</vt:lpstr>
      <vt:lpstr>Baha’i House of Worship in Panama</vt:lpstr>
      <vt:lpstr>PowerPoint Presentation</vt:lpstr>
      <vt:lpstr>Baha’i House of Worship in Chile</vt:lpstr>
      <vt:lpstr>Baha’i House of Worship in Chicago</vt:lpstr>
      <vt:lpstr>PowerPoint Presentation</vt:lpstr>
      <vt:lpstr>Youth at the Forefront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Mehraban Iraninejad</dc:creator>
  <cp:lastModifiedBy>Julie Iraninejad</cp:lastModifiedBy>
  <cp:revision>108</cp:revision>
  <dcterms:created xsi:type="dcterms:W3CDTF">2019-03-12T04:48:33Z</dcterms:created>
  <dcterms:modified xsi:type="dcterms:W3CDTF">2019-03-13T20:07:47Z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1723629910</vt:i4>
  </property>
  <property fmtid="{D5CDD505-2E9C-101B-9397-08002B2CF9AE}" pid="3" name="_NewReviewCycle">
    <vt:lpwstr/>
  </property>
  <property fmtid="{D5CDD505-2E9C-101B-9397-08002B2CF9AE}" pid="4" name="_EmailSubject">
    <vt:lpwstr>Last version - v4</vt:lpwstr>
  </property>
  <property fmtid="{D5CDD505-2E9C-101B-9397-08002B2CF9AE}" pid="5" name="_AuthorEmail">
    <vt:lpwstr>mehraban@qti.qualcomm.com</vt:lpwstr>
  </property>
  <property fmtid="{D5CDD505-2E9C-101B-9397-08002B2CF9AE}" pid="6" name="_AuthorEmailDisplayName">
    <vt:lpwstr>Mehraban Iraninejad</vt:lpwstr>
  </property>
  <property fmtid="{D5CDD505-2E9C-101B-9397-08002B2CF9AE}" pid="7" name="_PreviousAdHocReviewCycleID">
    <vt:i4>885917067</vt:i4>
  </property>
</Properties>
</file>