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62" r:id="rId3"/>
    <p:sldId id="315" r:id="rId4"/>
    <p:sldId id="287" r:id="rId5"/>
    <p:sldId id="300" r:id="rId6"/>
    <p:sldId id="301" r:id="rId7"/>
    <p:sldId id="291" r:id="rId8"/>
    <p:sldId id="303" r:id="rId9"/>
    <p:sldId id="294" r:id="rId10"/>
    <p:sldId id="304" r:id="rId11"/>
    <p:sldId id="302" r:id="rId12"/>
    <p:sldId id="305" r:id="rId13"/>
    <p:sldId id="307" r:id="rId14"/>
    <p:sldId id="306" r:id="rId15"/>
    <p:sldId id="308" r:id="rId16"/>
    <p:sldId id="309" r:id="rId17"/>
    <p:sldId id="310" r:id="rId18"/>
    <p:sldId id="311" r:id="rId19"/>
    <p:sldId id="312" r:id="rId20"/>
    <p:sldId id="314" r:id="rId21"/>
    <p:sldId id="31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32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AA5C66-9DFC-2C4E-A97C-307EADCBA7FC}" type="datetimeFigureOut">
              <a:rPr lang="en-US" smtClean="0"/>
              <a:t>6/20/17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F15098-A994-9142-AECB-1FE2DAD35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066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wooden sticks to tap to this song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15098-A994-9142-AECB-1FE2DAD35A1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869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instruments for this song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15098-A994-9142-AECB-1FE2DAD35A1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078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drums for this song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15098-A994-9142-AECB-1FE2DAD35A1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27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15098-A994-9142-AECB-1FE2DAD35A1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739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pPr/>
              <a:t>6/20/17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eg"/><Relationship Id="rId3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4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jpeg"/><Relationship Id="rId3" Type="http://schemas.openxmlformats.org/officeDocument/2006/relationships/image" Target="../media/image2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Relationship Id="rId3" Type="http://schemas.openxmlformats.org/officeDocument/2006/relationships/image" Target="../media/image2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6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8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4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4" Type="http://schemas.openxmlformats.org/officeDocument/2006/relationships/image" Target="../media/image32.png"/><Relationship Id="rId5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4" Type="http://schemas.openxmlformats.org/officeDocument/2006/relationships/image" Target="../media/image36.gif"/><Relationship Id="rId5" Type="http://schemas.openxmlformats.org/officeDocument/2006/relationships/image" Target="../media/image37.jpeg"/><Relationship Id="rId6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4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jpeg"/><Relationship Id="rId5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Relationship Id="rId3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Relationship Id="rId3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1272" y="1322363"/>
            <a:ext cx="7712363" cy="2239818"/>
          </a:xfrm>
        </p:spPr>
        <p:txBody>
          <a:bodyPr/>
          <a:lstStyle/>
          <a:p>
            <a:r>
              <a:rPr lang="en-US" sz="6600" dirty="0" smtClean="0">
                <a:latin typeface="Lucida Handwriting"/>
                <a:cs typeface="Lucida Handwriting"/>
              </a:rPr>
              <a:t>Courage</a:t>
            </a:r>
            <a:r>
              <a:rPr lang="en-US" sz="6000" dirty="0" smtClean="0">
                <a:latin typeface="Lucida Handwriting"/>
                <a:cs typeface="Lucida Handwriting"/>
              </a:rPr>
              <a:t> </a:t>
            </a:r>
            <a:endParaRPr lang="en-US" sz="6000" dirty="0">
              <a:latin typeface="Lucida Handwriting"/>
              <a:cs typeface="Lucida Handwriting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306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people-helping-people-illustration-of-a-little-boy-helping-an-old-woman-cross-the-street-helping-the-old-clipart-331_45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6947447" y="4114800"/>
            <a:ext cx="2027741" cy="2674827"/>
          </a:xfrm>
          <a:prstGeom prst="rect">
            <a:avLst/>
          </a:prstGeom>
        </p:spPr>
      </p:pic>
      <p:pic>
        <p:nvPicPr>
          <p:cNvPr id="4" name="3 Imagen" descr="cleaning-clipart-free-clipart-images-image-2-clipart-cleaning-511_53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" y="182631"/>
            <a:ext cx="2306944" cy="241077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9275" y="0"/>
            <a:ext cx="8042276" cy="1139732"/>
          </a:xfrm>
        </p:spPr>
        <p:txBody>
          <a:bodyPr/>
          <a:lstStyle/>
          <a:p>
            <a:r>
              <a:rPr lang="en-US" u="sng" dirty="0" smtClean="0"/>
              <a:t>Good Character</a:t>
            </a:r>
            <a:endParaRPr lang="en-US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49275" y="1841325"/>
            <a:ext cx="8042276" cy="410227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4000" dirty="0" smtClean="0"/>
              <a:t>Good character, </a:t>
            </a:r>
          </a:p>
          <a:p>
            <a:pPr algn="ctr">
              <a:buNone/>
            </a:pPr>
            <a:r>
              <a:rPr lang="en-US" sz="4000" dirty="0" smtClean="0"/>
              <a:t>is doing the right thing, </a:t>
            </a:r>
          </a:p>
          <a:p>
            <a:pPr algn="ctr">
              <a:buNone/>
            </a:pPr>
            <a:r>
              <a:rPr lang="en-US" sz="4000" dirty="0" smtClean="0"/>
              <a:t>at the right time, </a:t>
            </a:r>
          </a:p>
          <a:p>
            <a:pPr algn="ctr">
              <a:buNone/>
            </a:pPr>
            <a:r>
              <a:rPr lang="en-US" sz="4000" dirty="0" smtClean="0"/>
              <a:t>and for the right reason           </a:t>
            </a:r>
            <a:endParaRPr lang="en-US" sz="4000" dirty="0" smtClean="0"/>
          </a:p>
          <a:p>
            <a:pPr algn="ctr">
              <a:buNone/>
            </a:pPr>
            <a:r>
              <a:rPr lang="en-US" sz="4000" i="1" dirty="0" smtClean="0"/>
              <a:t>(</a:t>
            </a:r>
            <a:r>
              <a:rPr lang="en-US" sz="4000" i="1" dirty="0" smtClean="0"/>
              <a:t>x 8)</a:t>
            </a:r>
            <a:endParaRPr lang="en-US" sz="40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28540"/>
          </a:xfrm>
        </p:spPr>
        <p:txBody>
          <a:bodyPr/>
          <a:lstStyle/>
          <a:p>
            <a:r>
              <a:rPr lang="en-US" sz="5400" i="1" u="sng" dirty="0">
                <a:latin typeface="Times New Roman"/>
                <a:cs typeface="Times New Roman"/>
              </a:rPr>
              <a:t>We are drops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>
                <a:latin typeface="Times New Roman"/>
                <a:cs typeface="Times New Roman"/>
              </a:rPr>
              <a:t>We are </a:t>
            </a:r>
            <a:r>
              <a:rPr lang="en-US" sz="2600" b="1" dirty="0" smtClean="0">
                <a:latin typeface="Times New Roman"/>
                <a:cs typeface="Times New Roman"/>
              </a:rPr>
              <a:t>drops, </a:t>
            </a:r>
            <a:r>
              <a:rPr lang="en-US" sz="2600" b="1" dirty="0">
                <a:latin typeface="Times New Roman"/>
                <a:cs typeface="Times New Roman"/>
              </a:rPr>
              <a:t>of one </a:t>
            </a:r>
            <a:r>
              <a:rPr lang="en-US" sz="2600" b="1" dirty="0" smtClean="0">
                <a:latin typeface="Times New Roman"/>
                <a:cs typeface="Times New Roman"/>
              </a:rPr>
              <a:t>ocean, We </a:t>
            </a:r>
            <a:r>
              <a:rPr lang="en-US" sz="2600" b="1" dirty="0">
                <a:latin typeface="Times New Roman"/>
                <a:cs typeface="Times New Roman"/>
              </a:rPr>
              <a:t>are </a:t>
            </a:r>
            <a:r>
              <a:rPr lang="en-US" sz="2600" b="1" dirty="0" smtClean="0">
                <a:latin typeface="Times New Roman"/>
                <a:cs typeface="Times New Roman"/>
              </a:rPr>
              <a:t>waves, of </a:t>
            </a:r>
            <a:r>
              <a:rPr lang="en-US" sz="2600" b="1" dirty="0">
                <a:latin typeface="Times New Roman"/>
                <a:cs typeface="Times New Roman"/>
              </a:rPr>
              <a:t>one </a:t>
            </a:r>
            <a:r>
              <a:rPr lang="en-US" sz="2600" b="1" dirty="0" smtClean="0">
                <a:latin typeface="Times New Roman"/>
                <a:cs typeface="Times New Roman"/>
              </a:rPr>
              <a:t>sea </a:t>
            </a:r>
          </a:p>
          <a:p>
            <a:pPr marL="0" indent="0">
              <a:buNone/>
            </a:pPr>
            <a:r>
              <a:rPr lang="en-US" i="1" u="sng" dirty="0" smtClean="0">
                <a:latin typeface="Times New Roman"/>
                <a:cs typeface="Times New Roman"/>
              </a:rPr>
              <a:t>Chorus:</a:t>
            </a:r>
            <a:r>
              <a:rPr lang="en-US" i="1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Come </a:t>
            </a:r>
            <a:r>
              <a:rPr lang="en-US" dirty="0">
                <a:latin typeface="Times New Roman"/>
                <a:cs typeface="Times New Roman"/>
              </a:rPr>
              <a:t>and join </a:t>
            </a:r>
            <a:r>
              <a:rPr lang="en-US" dirty="0" smtClean="0">
                <a:latin typeface="Times New Roman"/>
                <a:cs typeface="Times New Roman"/>
              </a:rPr>
              <a:t>us, in </a:t>
            </a:r>
            <a:r>
              <a:rPr lang="en-US" dirty="0">
                <a:latin typeface="Times New Roman"/>
                <a:cs typeface="Times New Roman"/>
              </a:rPr>
              <a:t>our quest for </a:t>
            </a:r>
            <a:r>
              <a:rPr lang="en-US" dirty="0" smtClean="0">
                <a:latin typeface="Times New Roman"/>
                <a:cs typeface="Times New Roman"/>
              </a:rPr>
              <a:t>unity, it’s </a:t>
            </a:r>
            <a:r>
              <a:rPr lang="en-US" dirty="0">
                <a:latin typeface="Times New Roman"/>
                <a:cs typeface="Times New Roman"/>
              </a:rPr>
              <a:t>a way of life for you and me. </a:t>
            </a:r>
            <a:endParaRPr lang="en-US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600" b="1" dirty="0" smtClean="0">
                <a:latin typeface="Times New Roman"/>
                <a:cs typeface="Times New Roman"/>
              </a:rPr>
              <a:t>We are flowers, of one garden, We are leaves of one tree </a:t>
            </a:r>
            <a:r>
              <a:rPr lang="en-US" sz="2600" dirty="0" smtClean="0">
                <a:latin typeface="Times New Roman"/>
                <a:cs typeface="Times New Roman"/>
              </a:rPr>
              <a:t> </a:t>
            </a:r>
          </a:p>
          <a:p>
            <a:pPr marL="0" indent="0">
              <a:buNone/>
            </a:pPr>
            <a:r>
              <a:rPr lang="en-US" i="1" u="sng" dirty="0" smtClean="0">
                <a:latin typeface="Times New Roman"/>
                <a:cs typeface="Times New Roman"/>
              </a:rPr>
              <a:t>Chorus:</a:t>
            </a:r>
            <a:endParaRPr lang="en-US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600" b="1" dirty="0" smtClean="0">
                <a:latin typeface="Times New Roman"/>
                <a:cs typeface="Times New Roman"/>
              </a:rPr>
              <a:t>All the earth, is one country, We are one, family</a:t>
            </a:r>
          </a:p>
          <a:p>
            <a:pPr marL="0" indent="0">
              <a:buNone/>
            </a:pPr>
            <a:r>
              <a:rPr lang="en-US" i="1" u="sng" dirty="0" smtClean="0">
                <a:latin typeface="Times New Roman"/>
                <a:cs typeface="Times New Roman"/>
              </a:rPr>
              <a:t>Chorus:</a:t>
            </a:r>
            <a:endParaRPr lang="en-US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bahai c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076" y="107576"/>
            <a:ext cx="2052021" cy="1361961"/>
          </a:xfrm>
          <a:prstGeom prst="rect">
            <a:avLst/>
          </a:prstGeom>
        </p:spPr>
      </p:pic>
      <p:pic>
        <p:nvPicPr>
          <p:cNvPr id="6" name="Picture 5" descr="bahai c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7405" y="5447963"/>
            <a:ext cx="3990671" cy="1410037"/>
          </a:xfrm>
          <a:prstGeom prst="rect">
            <a:avLst/>
          </a:prstGeom>
        </p:spPr>
      </p:pic>
      <p:pic>
        <p:nvPicPr>
          <p:cNvPr id="7" name="Picture 5" descr="bahai cc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7934" y="3885204"/>
            <a:ext cx="1572163" cy="1399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717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13281555-Superhero-cartoon-character-Stock-Vector-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7104187" y="304800"/>
            <a:ext cx="2039813" cy="303767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9275" y="304800"/>
            <a:ext cx="8042276" cy="949232"/>
          </a:xfrm>
        </p:spPr>
        <p:txBody>
          <a:bodyPr/>
          <a:lstStyle/>
          <a:p>
            <a:r>
              <a:rPr lang="en-US" u="sng" dirty="0" smtClean="0"/>
              <a:t>Courage is My Motto</a:t>
            </a:r>
            <a:endParaRPr lang="en-US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7800" y="1612900"/>
            <a:ext cx="9144000" cy="453390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600" dirty="0" smtClean="0"/>
              <a:t>I’ve got a virtue inside me and courage is its name-o. </a:t>
            </a:r>
          </a:p>
          <a:p>
            <a:pPr>
              <a:buNone/>
            </a:pPr>
            <a:r>
              <a:rPr lang="en-US" sz="2600" b="1" i="1" u="sng" dirty="0" smtClean="0"/>
              <a:t>Chorus:  </a:t>
            </a:r>
            <a:r>
              <a:rPr lang="en-US" sz="2600" b="1" dirty="0" smtClean="0"/>
              <a:t>C-O-U-R-A-.... -G-E, here to stay</a:t>
            </a:r>
            <a:r>
              <a:rPr lang="en-US" sz="2600" dirty="0" smtClean="0"/>
              <a:t>. </a:t>
            </a:r>
          </a:p>
          <a:p>
            <a:pPr>
              <a:buNone/>
            </a:pPr>
            <a:r>
              <a:rPr lang="en-US" sz="2600" dirty="0" smtClean="0"/>
              <a:t>I stand strong today and </a:t>
            </a:r>
            <a:r>
              <a:rPr lang="en-US" sz="2600" u="sng" dirty="0" smtClean="0"/>
              <a:t>courage is my motto</a:t>
            </a:r>
            <a:r>
              <a:rPr lang="en-US" sz="2600" dirty="0" smtClean="0"/>
              <a:t>!</a:t>
            </a:r>
          </a:p>
          <a:p>
            <a:pPr>
              <a:buNone/>
            </a:pPr>
            <a:r>
              <a:rPr lang="en-US" sz="2600" dirty="0" smtClean="0"/>
              <a:t>In the face of fear I stand, strong and brave with courage… </a:t>
            </a:r>
            <a:r>
              <a:rPr lang="en-US" sz="2600" i="1" u="sng" dirty="0" smtClean="0"/>
              <a:t>Chorus: </a:t>
            </a:r>
            <a:endParaRPr lang="en-US" sz="2600" dirty="0" smtClean="0"/>
          </a:p>
          <a:p>
            <a:pPr>
              <a:buNone/>
            </a:pPr>
            <a:r>
              <a:rPr lang="en-US" sz="2600" dirty="0" smtClean="0"/>
              <a:t>Finding courage to put things, right I can face the challenge.... </a:t>
            </a:r>
            <a:r>
              <a:rPr lang="en-US" sz="2600" i="1" u="sng" dirty="0" smtClean="0"/>
              <a:t>Chorus: </a:t>
            </a:r>
            <a:endParaRPr lang="en-US" sz="2600" dirty="0" smtClean="0"/>
          </a:p>
          <a:p>
            <a:pPr>
              <a:buNone/>
            </a:pPr>
            <a:r>
              <a:rPr lang="en-US" sz="2600" dirty="0" smtClean="0"/>
              <a:t>I’ve got a virtue inside me and courage is its name-o… </a:t>
            </a:r>
            <a:r>
              <a:rPr lang="en-US" sz="2600" i="1" u="sng" dirty="0" smtClean="0"/>
              <a:t>Chorus: </a:t>
            </a:r>
            <a:endParaRPr lang="en-US" sz="2600" dirty="0" smtClean="0"/>
          </a:p>
          <a:p>
            <a:pPr>
              <a:buNone/>
            </a:pPr>
            <a:r>
              <a:rPr lang="en-US" sz="2600" dirty="0" smtClean="0"/>
              <a:t> </a:t>
            </a:r>
          </a:p>
          <a:p>
            <a:pPr>
              <a:buNone/>
            </a:pPr>
            <a:r>
              <a:rPr lang="en-US" sz="2500" i="1" dirty="0" smtClean="0"/>
              <a:t>(REPEAT </a:t>
            </a:r>
            <a:r>
              <a:rPr lang="en-US" sz="2500" i="1" u="sng" dirty="0" smtClean="0"/>
              <a:t>Chorus</a:t>
            </a:r>
            <a:r>
              <a:rPr lang="en-US" sz="2500" i="1" dirty="0" smtClean="0"/>
              <a:t> but CHANGE ONE WORD):</a:t>
            </a:r>
            <a:r>
              <a:rPr lang="en-US" sz="2500" dirty="0" smtClean="0"/>
              <a:t> (</a:t>
            </a:r>
            <a:r>
              <a:rPr lang="en-US" sz="2500" b="1" dirty="0" smtClean="0"/>
              <a:t>WE</a:t>
            </a:r>
            <a:r>
              <a:rPr lang="en-US" sz="2500" dirty="0" smtClean="0"/>
              <a:t> stand strong today!)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81000"/>
            <a:ext cx="8042276" cy="885732"/>
          </a:xfrm>
        </p:spPr>
        <p:txBody>
          <a:bodyPr/>
          <a:lstStyle/>
          <a:p>
            <a:r>
              <a:rPr lang="en-US" b="1" u="sng" dirty="0">
                <a:latin typeface="Times New Roman"/>
                <a:cs typeface="Times New Roman"/>
              </a:rPr>
              <a:t>Meeting a New Friend </a:t>
            </a:r>
            <a:endParaRPr lang="en-US" u="sng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>
                <a:latin typeface="Times New Roman"/>
                <a:cs typeface="Times New Roman"/>
              </a:rPr>
              <a:t>When I meet a new friend I say “Hello!”, “Hello!”; </a:t>
            </a:r>
          </a:p>
          <a:p>
            <a:pPr marL="0" indent="0">
              <a:buNone/>
            </a:pPr>
            <a:r>
              <a:rPr lang="en-US" sz="2800" dirty="0">
                <a:latin typeface="Times New Roman"/>
                <a:cs typeface="Times New Roman"/>
              </a:rPr>
              <a:t>When I meet a new friend I say “Hello!”, “Hello!”; </a:t>
            </a:r>
          </a:p>
          <a:p>
            <a:pPr marL="0" indent="0">
              <a:buNone/>
            </a:pPr>
            <a:r>
              <a:rPr lang="en-US" sz="2800" dirty="0">
                <a:latin typeface="Times New Roman"/>
                <a:cs typeface="Times New Roman"/>
              </a:rPr>
              <a:t>When I meet a new friend I can give her hand </a:t>
            </a:r>
            <a:r>
              <a:rPr lang="en-US" sz="2800" dirty="0" smtClean="0">
                <a:latin typeface="Times New Roman"/>
                <a:cs typeface="Times New Roman"/>
              </a:rPr>
              <a:t>a shake</a:t>
            </a:r>
            <a:r>
              <a:rPr lang="en-US" sz="2800" dirty="0">
                <a:latin typeface="Times New Roman"/>
                <a:cs typeface="Times New Roman"/>
              </a:rPr>
              <a:t>; </a:t>
            </a:r>
          </a:p>
          <a:p>
            <a:pPr marL="0" indent="0">
              <a:buNone/>
            </a:pPr>
            <a:r>
              <a:rPr lang="en-US" sz="2800" dirty="0">
                <a:latin typeface="Times New Roman"/>
                <a:cs typeface="Times New Roman"/>
              </a:rPr>
              <a:t>When I meet a new friend I say “Hello!”, “Hello”</a:t>
            </a:r>
          </a:p>
          <a:p>
            <a:pPr marL="0" indent="0">
              <a:buNone/>
            </a:pPr>
            <a:endParaRPr lang="en-US" dirty="0">
              <a:latin typeface="Times New Roman"/>
              <a:cs typeface="Times New Roman"/>
            </a:endParaRPr>
          </a:p>
        </p:txBody>
      </p:sp>
      <p:pic>
        <p:nvPicPr>
          <p:cNvPr id="4" name="Picture 3" descr="bahai c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010" y="4315333"/>
            <a:ext cx="1733582" cy="2215133"/>
          </a:xfrm>
          <a:prstGeom prst="rect">
            <a:avLst/>
          </a:prstGeom>
        </p:spPr>
      </p:pic>
      <p:pic>
        <p:nvPicPr>
          <p:cNvPr id="5" name="Picture 4" descr="bahai c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699" y="4748914"/>
            <a:ext cx="2857326" cy="160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58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060824"/>
          </a:xfrm>
        </p:spPr>
        <p:txBody>
          <a:bodyPr/>
          <a:lstStyle/>
          <a:p>
            <a:r>
              <a:rPr lang="en-US" u="sng" dirty="0" smtClean="0"/>
              <a:t>We are Peacemakers </a:t>
            </a:r>
            <a:endParaRPr lang="en-US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-406400" y="1765299"/>
            <a:ext cx="10083799" cy="4178301"/>
          </a:xfrm>
        </p:spPr>
        <p:txBody>
          <a:bodyPr/>
          <a:lstStyle/>
          <a:p>
            <a:pPr algn="ctr">
              <a:buNone/>
            </a:pPr>
            <a:r>
              <a:rPr lang="en-US" sz="3400" dirty="0" smtClean="0"/>
              <a:t>We are peacemakers, we are peacemakers, </a:t>
            </a:r>
          </a:p>
          <a:p>
            <a:pPr algn="ctr">
              <a:buNone/>
            </a:pPr>
            <a:r>
              <a:rPr lang="en-US" sz="3400" dirty="0" smtClean="0"/>
              <a:t>we want world unity.  </a:t>
            </a:r>
          </a:p>
          <a:p>
            <a:pPr algn="ctr">
              <a:buNone/>
            </a:pPr>
            <a:endParaRPr lang="en-US" sz="1600" dirty="0" smtClean="0"/>
          </a:p>
          <a:p>
            <a:pPr algn="ctr">
              <a:buNone/>
            </a:pPr>
            <a:r>
              <a:rPr lang="en-US" sz="3400" dirty="0" smtClean="0"/>
              <a:t>Come and join us, come and join us.  </a:t>
            </a:r>
          </a:p>
          <a:p>
            <a:pPr algn="ctr">
              <a:buNone/>
            </a:pPr>
            <a:r>
              <a:rPr lang="en-US" sz="3400" dirty="0" smtClean="0"/>
              <a:t>The future is ours to see.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3 Imagen" descr="dove-peace-christmas-xmas-peace-on-earth-peace-symbol-sign-peace-clip-art-1969_164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0628" y="2367860"/>
            <a:ext cx="2082018" cy="1735191"/>
          </a:xfrm>
          <a:prstGeom prst="rect">
            <a:avLst/>
          </a:prstGeom>
        </p:spPr>
      </p:pic>
      <p:pic>
        <p:nvPicPr>
          <p:cNvPr id="5" name="4 Imagen" descr="dove-peace-christmas-xmas-peace-on-earth-peace-symbol-sign-peace-clip-art-1969_164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181948" y="4808015"/>
            <a:ext cx="2040748" cy="1801973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I’m a Peacemaker </a:t>
            </a:r>
            <a:r>
              <a:rPr lang="en-US" sz="2800" u="sng" dirty="0" smtClean="0"/>
              <a:t>(1/2)</a:t>
            </a:r>
            <a:endParaRPr lang="en-US" sz="2800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49274" y="1600200"/>
            <a:ext cx="8594725" cy="486409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i="1" u="sng" dirty="0" smtClean="0"/>
              <a:t>Chorus: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I’m a peacemaker, I’m a peacemaker.  Brave and gentle,    firm and kind. Brave and gentle, firm and kind.          </a:t>
            </a:r>
            <a:r>
              <a:rPr lang="en-US" dirty="0" smtClean="0"/>
              <a:t>                                                          </a:t>
            </a:r>
          </a:p>
          <a:p>
            <a:pPr>
              <a:buNone/>
            </a:pPr>
            <a:r>
              <a:rPr lang="en-US" dirty="0" smtClean="0"/>
              <a:t>If someone is rude to me, I will not be mad.  </a:t>
            </a:r>
          </a:p>
          <a:p>
            <a:pPr>
              <a:buNone/>
            </a:pPr>
            <a:r>
              <a:rPr lang="en-US" dirty="0" smtClean="0"/>
              <a:t>I’ll try to be the best friend that they’ve ever had.  </a:t>
            </a:r>
          </a:p>
          <a:p>
            <a:pPr>
              <a:buNone/>
            </a:pPr>
            <a:r>
              <a:rPr lang="en-US" dirty="0" smtClean="0"/>
              <a:t>If I’m angry, I know what to do.  </a:t>
            </a:r>
          </a:p>
          <a:p>
            <a:pPr>
              <a:buNone/>
            </a:pPr>
            <a:r>
              <a:rPr lang="en-US" dirty="0" smtClean="0"/>
              <a:t>I’ll sing myself a happy song and that will get me through. 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i="1" u="sng" dirty="0" smtClean="0"/>
              <a:t>Chorus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endParaRPr lang="en-US" sz="2000" dirty="0"/>
          </a:p>
        </p:txBody>
      </p:sp>
      <p:pic>
        <p:nvPicPr>
          <p:cNvPr id="4" name="3 Imagen" descr="peace-sign-colorful-icon-peace-clipart-599_52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5178" y="5709344"/>
            <a:ext cx="1097025" cy="95234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I’m a Peacemaker </a:t>
            </a:r>
            <a:r>
              <a:rPr lang="en-US" sz="2800" u="sng" dirty="0" smtClean="0"/>
              <a:t>(2/2)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49275" y="1955800"/>
            <a:ext cx="8042276" cy="4165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If I disagree with you, that’ll be okay.  </a:t>
            </a:r>
          </a:p>
          <a:p>
            <a:pPr>
              <a:buNone/>
            </a:pPr>
            <a:r>
              <a:rPr lang="en-US" dirty="0" smtClean="0"/>
              <a:t>I’ll never try to hurt you just to get my own way.  </a:t>
            </a:r>
          </a:p>
          <a:p>
            <a:pPr>
              <a:buNone/>
            </a:pPr>
            <a:r>
              <a:rPr lang="en-US" dirty="0" smtClean="0"/>
              <a:t>If there’s something unfair, I’ll ask you to help out.</a:t>
            </a:r>
          </a:p>
          <a:p>
            <a:pPr>
              <a:buNone/>
            </a:pPr>
            <a:r>
              <a:rPr lang="en-US" dirty="0" smtClean="0"/>
              <a:t>Together we can find a better way there’s no doubt.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i="1" u="sng" dirty="0" smtClean="0"/>
              <a:t>Chorus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3 Imagen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0614" y="4327594"/>
            <a:ext cx="2874426" cy="2231907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9275" y="225076"/>
            <a:ext cx="8042276" cy="924027"/>
          </a:xfrm>
        </p:spPr>
        <p:txBody>
          <a:bodyPr/>
          <a:lstStyle/>
          <a:p>
            <a:r>
              <a:rPr lang="en-US" u="sng" dirty="0" smtClean="0"/>
              <a:t>Be Strong</a:t>
            </a:r>
            <a:endParaRPr lang="en-US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8274" y="1600200"/>
            <a:ext cx="9318626" cy="5257799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sz="7200" b="1" i="1" u="sng" dirty="0" smtClean="0"/>
              <a:t>Chorus:</a:t>
            </a:r>
            <a:r>
              <a:rPr lang="en-US" sz="7200" b="1" dirty="0" smtClean="0"/>
              <a:t>  Be strong and let your heart take courage.  </a:t>
            </a:r>
          </a:p>
          <a:p>
            <a:pPr>
              <a:buNone/>
            </a:pPr>
            <a:r>
              <a:rPr lang="en-US" sz="7200" b="1" dirty="0" smtClean="0"/>
              <a:t>Be strong and let your heart take courage.  Be strong. </a:t>
            </a:r>
          </a:p>
          <a:p>
            <a:pPr>
              <a:buNone/>
            </a:pPr>
            <a:endParaRPr lang="en-US" sz="7200" b="1" dirty="0" smtClean="0"/>
          </a:p>
          <a:p>
            <a:pPr>
              <a:buNone/>
            </a:pPr>
            <a:r>
              <a:rPr lang="en-US" sz="7200" dirty="0" smtClean="0"/>
              <a:t>Getting feelings off your chest may be hard for you.  </a:t>
            </a:r>
          </a:p>
          <a:p>
            <a:pPr>
              <a:buNone/>
            </a:pPr>
            <a:r>
              <a:rPr lang="en-US" sz="7200" dirty="0" smtClean="0"/>
              <a:t>When it’s time to take a test, this is what you’ll have to do.</a:t>
            </a:r>
          </a:p>
          <a:p>
            <a:pPr>
              <a:buNone/>
            </a:pPr>
            <a:r>
              <a:rPr lang="en-US" sz="7200" b="1" dirty="0" smtClean="0"/>
              <a:t> </a:t>
            </a:r>
            <a:r>
              <a:rPr lang="en-US" sz="7200" b="1" i="1" u="sng" dirty="0" smtClean="0"/>
              <a:t>Chorus</a:t>
            </a:r>
            <a:endParaRPr lang="en-US" sz="7200" b="1" dirty="0" smtClean="0"/>
          </a:p>
          <a:p>
            <a:pPr>
              <a:buNone/>
            </a:pPr>
            <a:r>
              <a:rPr lang="en-US" sz="7200" dirty="0" smtClean="0"/>
              <a:t> Saying, “Sorry, I was wrong” may be hard for you</a:t>
            </a:r>
          </a:p>
          <a:p>
            <a:pPr>
              <a:buNone/>
            </a:pPr>
            <a:r>
              <a:rPr lang="en-US" sz="7200" dirty="0" smtClean="0"/>
              <a:t>When the bus ride takes too long, this is what you’ll have to do</a:t>
            </a:r>
          </a:p>
          <a:p>
            <a:pPr>
              <a:buNone/>
            </a:pPr>
            <a:r>
              <a:rPr lang="en-US" sz="7200" dirty="0" smtClean="0"/>
              <a:t> </a:t>
            </a:r>
            <a:r>
              <a:rPr lang="en-US" sz="7200" b="1" i="1" u="sng" dirty="0" smtClean="0"/>
              <a:t>Chorus</a:t>
            </a:r>
            <a:endParaRPr lang="en-US" sz="7200" b="1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3 Imagen" descr="strongm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859" y="19264"/>
            <a:ext cx="2125539" cy="1580936"/>
          </a:xfrm>
          <a:prstGeom prst="rect">
            <a:avLst/>
          </a:prstGeom>
        </p:spPr>
      </p:pic>
      <p:pic>
        <p:nvPicPr>
          <p:cNvPr id="6" name="5 Imagen" descr="strongm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2115" y="19264"/>
            <a:ext cx="2125539" cy="1580936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21124"/>
          </a:xfrm>
        </p:spPr>
        <p:txBody>
          <a:bodyPr/>
          <a:lstStyle/>
          <a:p>
            <a:r>
              <a:rPr lang="en-US" u="sng" dirty="0" smtClean="0"/>
              <a:t>Work! Work!</a:t>
            </a:r>
            <a:endParaRPr lang="en-US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-152400" y="1765300"/>
            <a:ext cx="9448800" cy="4343400"/>
          </a:xfrm>
        </p:spPr>
        <p:txBody>
          <a:bodyPr/>
          <a:lstStyle/>
          <a:p>
            <a:pPr algn="ctr">
              <a:buNone/>
            </a:pPr>
            <a:r>
              <a:rPr lang="en-US" sz="3200" dirty="0" smtClean="0"/>
              <a:t>Work, work with all your strength</a:t>
            </a:r>
            <a:r>
              <a:rPr lang="en-US" sz="3200" dirty="0" smtClean="0"/>
              <a:t>, spread </a:t>
            </a:r>
            <a:r>
              <a:rPr lang="en-US" sz="3200" dirty="0" smtClean="0"/>
              <a:t>the Cause of the Kingdom! x 2 </a:t>
            </a:r>
          </a:p>
          <a:p>
            <a:pPr algn="ctr">
              <a:buNone/>
            </a:pPr>
            <a:r>
              <a:rPr lang="en-US" sz="3200" dirty="0" smtClean="0"/>
              <a:t>Work!  Work with all your strength! x 2 </a:t>
            </a:r>
            <a:endParaRPr lang="en-US" sz="3200" dirty="0" smtClean="0"/>
          </a:p>
          <a:p>
            <a:pPr algn="ctr">
              <a:buNone/>
            </a:pPr>
            <a:r>
              <a:rPr lang="en-US" sz="3200" dirty="0" smtClean="0"/>
              <a:t>(</a:t>
            </a:r>
            <a:r>
              <a:rPr lang="en-US" sz="3200" dirty="0" smtClean="0"/>
              <a:t>song repeats several times)</a:t>
            </a:r>
          </a:p>
          <a:p>
            <a:pPr algn="ctr">
              <a:buNone/>
            </a:pPr>
            <a:endParaRPr lang="en-US" dirty="0"/>
          </a:p>
        </p:txBody>
      </p:sp>
      <p:pic>
        <p:nvPicPr>
          <p:cNvPr id="4" name="3 Imagen" descr="students-at-work-clipart-clipart-images-of-students-working-400_40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3569" y="79522"/>
            <a:ext cx="1685778" cy="1685778"/>
          </a:xfrm>
          <a:prstGeom prst="rect">
            <a:avLst/>
          </a:prstGeom>
        </p:spPr>
      </p:pic>
      <p:pic>
        <p:nvPicPr>
          <p:cNvPr id="5" name="4 Imagen" descr="students-at-work-clipart-clipart-images-of-students-working-400_40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436" y="79522"/>
            <a:ext cx="1685778" cy="1685778"/>
          </a:xfrm>
          <a:prstGeom prst="rect">
            <a:avLst/>
          </a:prstGeom>
        </p:spPr>
      </p:pic>
      <p:pic>
        <p:nvPicPr>
          <p:cNvPr id="6" name="5 Imagen" descr="1386-0901-1315-501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6657" y="4656740"/>
            <a:ext cx="1961270" cy="166054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Closing Verse</a:t>
            </a:r>
            <a:endParaRPr lang="en-US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2082800"/>
            <a:ext cx="8978899" cy="4343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“Take courage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God never forsakes His children                            who strive and work and pray!”</a:t>
            </a:r>
          </a:p>
          <a:p>
            <a:pPr algn="ctr">
              <a:buNone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– ‘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Abdu’l-Baha</a:t>
            </a:r>
            <a:endParaRPr lang="en-US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pray 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9335" y="4794420"/>
            <a:ext cx="2061673" cy="2061673"/>
          </a:xfrm>
          <a:prstGeom prst="rect">
            <a:avLst/>
          </a:prstGeom>
        </p:spPr>
      </p:pic>
      <p:pic>
        <p:nvPicPr>
          <p:cNvPr id="5" name="Picture 4" descr="pray 2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744" y="4794420"/>
            <a:ext cx="2063580" cy="2063580"/>
          </a:xfrm>
          <a:prstGeom prst="rect">
            <a:avLst/>
          </a:prstGeom>
        </p:spPr>
      </p:pic>
      <p:pic>
        <p:nvPicPr>
          <p:cNvPr id="6" name="Picture 5" descr="pray 1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29" y="4794420"/>
            <a:ext cx="2061673" cy="206167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141" y="-756559"/>
            <a:ext cx="6686409" cy="24317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16161"/>
            <a:ext cx="8042276" cy="41070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900" b="1" dirty="0" smtClean="0">
                <a:latin typeface="Times New Roman"/>
                <a:cs typeface="Times New Roman"/>
              </a:rPr>
              <a:t>Clean Up Time  </a:t>
            </a:r>
            <a:endParaRPr lang="en-US" sz="3900" b="1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6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	Clean up, clean up, everybody everywhere!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	Clean up, clean up, everybody do your share!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 descr="pick u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1109" y="3211442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415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368" y="6858000"/>
            <a:ext cx="8042276" cy="133695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055" y="218919"/>
            <a:ext cx="8591551" cy="6618741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latin typeface="Times New Roman"/>
                <a:cs typeface="Times New Roman"/>
              </a:rPr>
              <a:t>Courageous child</a:t>
            </a:r>
            <a:r>
              <a:rPr lang="en-US" b="1" dirty="0">
                <a:latin typeface="Times New Roman"/>
                <a:cs typeface="Times New Roman"/>
              </a:rPr>
              <a:t>, </a:t>
            </a:r>
            <a:r>
              <a:rPr lang="en-US" b="1" dirty="0" smtClean="0">
                <a:latin typeface="Times New Roman"/>
                <a:cs typeface="Times New Roman"/>
              </a:rPr>
              <a:t>Courageous child</a:t>
            </a: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 	turn </a:t>
            </a:r>
            <a:r>
              <a:rPr lang="en-US" b="1" dirty="0">
                <a:latin typeface="Times New Roman"/>
                <a:cs typeface="Times New Roman"/>
              </a:rPr>
              <a:t>around</a:t>
            </a:r>
            <a:r>
              <a:rPr lang="en-US" b="1" dirty="0" smtClean="0">
                <a:latin typeface="Times New Roman"/>
                <a:cs typeface="Times New Roman"/>
              </a:rPr>
              <a:t>.</a:t>
            </a:r>
            <a:endParaRPr lang="en-US" b="1" dirty="0">
              <a:latin typeface="Times New Roman"/>
              <a:cs typeface="Times New Roman"/>
            </a:endParaRPr>
          </a:p>
          <a:p>
            <a:r>
              <a:rPr lang="en-US" b="1" dirty="0" smtClean="0">
                <a:latin typeface="Times New Roman"/>
                <a:cs typeface="Times New Roman"/>
              </a:rPr>
              <a:t>Courageous child, Courageous child</a:t>
            </a: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	touch </a:t>
            </a:r>
            <a:r>
              <a:rPr lang="en-US" b="1" dirty="0">
                <a:latin typeface="Times New Roman"/>
                <a:cs typeface="Times New Roman"/>
              </a:rPr>
              <a:t>the ground. </a:t>
            </a:r>
          </a:p>
          <a:p>
            <a:r>
              <a:rPr lang="en-US" b="1" dirty="0" smtClean="0">
                <a:latin typeface="Times New Roman"/>
                <a:cs typeface="Times New Roman"/>
              </a:rPr>
              <a:t>Courageous child, Courageous child</a:t>
            </a: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	show </a:t>
            </a:r>
            <a:r>
              <a:rPr lang="en-US" b="1" dirty="0">
                <a:latin typeface="Times New Roman"/>
                <a:cs typeface="Times New Roman"/>
              </a:rPr>
              <a:t>your shoe. </a:t>
            </a:r>
            <a:endParaRPr lang="en-US" b="1" dirty="0" smtClean="0">
              <a:latin typeface="Times New Roman"/>
              <a:cs typeface="Times New Roman"/>
            </a:endParaRPr>
          </a:p>
          <a:p>
            <a:r>
              <a:rPr lang="en-US" b="1" dirty="0" smtClean="0">
                <a:latin typeface="Times New Roman"/>
                <a:cs typeface="Times New Roman"/>
              </a:rPr>
              <a:t>Courageous child, Courageous child</a:t>
            </a: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 	I </a:t>
            </a:r>
            <a:r>
              <a:rPr lang="en-US" b="1" dirty="0">
                <a:latin typeface="Times New Roman"/>
                <a:cs typeface="Times New Roman"/>
              </a:rPr>
              <a:t>love you! </a:t>
            </a:r>
            <a:endParaRPr lang="en-US" b="1" dirty="0" smtClean="0">
              <a:latin typeface="Times New Roman"/>
              <a:cs typeface="Times New Roman"/>
            </a:endParaRPr>
          </a:p>
          <a:p>
            <a:r>
              <a:rPr lang="en-US" b="1" dirty="0" smtClean="0">
                <a:latin typeface="Times New Roman"/>
                <a:cs typeface="Times New Roman"/>
              </a:rPr>
              <a:t>Courageous child, Courageous child</a:t>
            </a: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	reach </a:t>
            </a:r>
            <a:r>
              <a:rPr lang="en-US" b="1" dirty="0">
                <a:latin typeface="Times New Roman"/>
                <a:cs typeface="Times New Roman"/>
              </a:rPr>
              <a:t>for the sky. </a:t>
            </a:r>
            <a:endParaRPr lang="en-US" b="1" dirty="0" smtClean="0">
              <a:latin typeface="Times New Roman"/>
              <a:cs typeface="Times New Roman"/>
            </a:endParaRPr>
          </a:p>
          <a:p>
            <a:r>
              <a:rPr lang="en-US" b="1" dirty="0" smtClean="0">
                <a:latin typeface="Times New Roman"/>
                <a:cs typeface="Times New Roman"/>
              </a:rPr>
              <a:t>Children’s </a:t>
            </a:r>
            <a:r>
              <a:rPr lang="en-US" b="1" dirty="0">
                <a:latin typeface="Times New Roman"/>
                <a:cs typeface="Times New Roman"/>
              </a:rPr>
              <a:t>class is over.  It’s time to say goodbye! </a:t>
            </a:r>
          </a:p>
        </p:txBody>
      </p:sp>
      <p:pic>
        <p:nvPicPr>
          <p:cNvPr id="5" name="Picture 4" descr="pp cc bahai tur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0606" y="17889"/>
            <a:ext cx="1905000" cy="1435100"/>
          </a:xfrm>
          <a:prstGeom prst="rect">
            <a:avLst/>
          </a:prstGeom>
        </p:spPr>
      </p:pic>
      <p:pic>
        <p:nvPicPr>
          <p:cNvPr id="7" name="Picture 6" descr="pp cc bahai touch the ground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24" y="1733550"/>
            <a:ext cx="1638300" cy="1231900"/>
          </a:xfrm>
          <a:prstGeom prst="rect">
            <a:avLst/>
          </a:prstGeom>
        </p:spPr>
      </p:pic>
      <p:pic>
        <p:nvPicPr>
          <p:cNvPr id="8" name="Picture 7" descr="pp cc bahai love you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24" y="3300030"/>
            <a:ext cx="1994963" cy="1994963"/>
          </a:xfrm>
          <a:prstGeom prst="rect">
            <a:avLst/>
          </a:prstGeom>
        </p:spPr>
      </p:pic>
      <p:pic>
        <p:nvPicPr>
          <p:cNvPr id="9" name="Picture 8" descr="pp cc bahai 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270" y="2364170"/>
            <a:ext cx="965200" cy="1511300"/>
          </a:xfrm>
          <a:prstGeom prst="rect">
            <a:avLst/>
          </a:prstGeom>
        </p:spPr>
      </p:pic>
      <p:pic>
        <p:nvPicPr>
          <p:cNvPr id="10" name="Picture 9" descr="pp cc bahai 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697" y="5294993"/>
            <a:ext cx="1314773" cy="154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655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368" y="6858000"/>
            <a:ext cx="8042276" cy="133695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055" y="218919"/>
            <a:ext cx="8591551" cy="66187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dirty="0" smtClean="0">
              <a:latin typeface="Times New Roman"/>
              <a:cs typeface="Times New Roman"/>
            </a:endParaRPr>
          </a:p>
          <a:p>
            <a:pPr marL="0" indent="0" algn="ctr">
              <a:buNone/>
            </a:pPr>
            <a:r>
              <a:rPr lang="en-US" sz="4000" dirty="0" smtClean="0">
                <a:latin typeface="Times New Roman"/>
                <a:cs typeface="Times New Roman"/>
              </a:rPr>
              <a:t>Have a wonderful, courageous week and we can’t wai</a:t>
            </a:r>
            <a:r>
              <a:rPr lang="en-US" sz="4000" dirty="0" smtClean="0">
                <a:latin typeface="Times New Roman"/>
                <a:cs typeface="Times New Roman"/>
              </a:rPr>
              <a:t>t to see you next week for children’s class!</a:t>
            </a:r>
            <a:endParaRPr lang="en-US" sz="4000" dirty="0">
              <a:latin typeface="Times New Roman"/>
              <a:cs typeface="Times New Roman"/>
            </a:endParaRPr>
          </a:p>
        </p:txBody>
      </p:sp>
      <p:pic>
        <p:nvPicPr>
          <p:cNvPr id="4" name="Picture 3" descr="yearts\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8691" y="3214021"/>
            <a:ext cx="360680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547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141" y="-756559"/>
            <a:ext cx="6686409" cy="24317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16161"/>
            <a:ext cx="8042276" cy="410703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3900" b="1" dirty="0">
                <a:latin typeface="Times New Roman"/>
                <a:cs typeface="Times New Roman"/>
              </a:rPr>
              <a:t>Good morning, </a:t>
            </a:r>
            <a:r>
              <a:rPr lang="en-US" sz="3900" b="1" dirty="0" smtClean="0">
                <a:latin typeface="Times New Roman"/>
                <a:cs typeface="Times New Roman"/>
              </a:rPr>
              <a:t>Good </a:t>
            </a:r>
            <a:r>
              <a:rPr lang="en-US" sz="3900" b="1" dirty="0">
                <a:latin typeface="Times New Roman"/>
                <a:cs typeface="Times New Roman"/>
              </a:rPr>
              <a:t>morning!  </a:t>
            </a:r>
            <a:endParaRPr lang="en-US" sz="3900" b="1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It’s </a:t>
            </a:r>
            <a:r>
              <a:rPr lang="en-US" sz="2600" dirty="0">
                <a:latin typeface="Times New Roman"/>
                <a:cs typeface="Times New Roman"/>
              </a:rPr>
              <a:t>lovely to see you!  Please come in and join us, we’d love to be with you.  Today is going to </a:t>
            </a:r>
            <a:r>
              <a:rPr lang="en-US" sz="2600" dirty="0" smtClean="0">
                <a:latin typeface="Times New Roman"/>
                <a:cs typeface="Times New Roman"/>
              </a:rPr>
              <a:t>be: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 </a:t>
            </a:r>
            <a:r>
              <a:rPr lang="en-US" sz="2600" b="1" dirty="0" smtClean="0">
                <a:latin typeface="Times New Roman"/>
                <a:cs typeface="Times New Roman"/>
              </a:rPr>
              <a:t>*Wonderful           *Joyful           *Beautiful          *Peaceful 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Today </a:t>
            </a:r>
            <a:r>
              <a:rPr lang="en-US" sz="2600" dirty="0">
                <a:latin typeface="Times New Roman"/>
                <a:cs typeface="Times New Roman"/>
              </a:rPr>
              <a:t>is going to be…How is your day going to be? </a:t>
            </a:r>
            <a:endParaRPr lang="en-US" sz="26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Today </a:t>
            </a:r>
            <a:r>
              <a:rPr lang="en-US" sz="2600" dirty="0">
                <a:latin typeface="Times New Roman"/>
                <a:cs typeface="Times New Roman"/>
              </a:rPr>
              <a:t>is going to be </a:t>
            </a:r>
            <a:r>
              <a:rPr lang="en-US" sz="2600" b="1" dirty="0" smtClean="0">
                <a:latin typeface="Times New Roman"/>
                <a:cs typeface="Times New Roman"/>
              </a:rPr>
              <a:t>____(Courageous)</a:t>
            </a:r>
            <a:r>
              <a:rPr lang="en-US" sz="2600" b="1" dirty="0" smtClean="0">
                <a:latin typeface="Times New Roman"/>
                <a:cs typeface="Times New Roman"/>
              </a:rPr>
              <a:t>. </a:t>
            </a:r>
            <a:r>
              <a:rPr lang="en-US" sz="2600" dirty="0" smtClean="0">
                <a:latin typeface="Times New Roman"/>
                <a:cs typeface="Times New Roman"/>
              </a:rPr>
              <a:t>Today </a:t>
            </a:r>
            <a:r>
              <a:rPr lang="en-US" sz="2600" dirty="0">
                <a:latin typeface="Times New Roman"/>
                <a:cs typeface="Times New Roman"/>
              </a:rPr>
              <a:t>I’m going to </a:t>
            </a:r>
            <a:r>
              <a:rPr lang="en-US" sz="2600" dirty="0" smtClean="0">
                <a:latin typeface="Times New Roman"/>
                <a:cs typeface="Times New Roman"/>
              </a:rPr>
              <a:t>be: 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                        </a:t>
            </a:r>
            <a:r>
              <a:rPr lang="en-US" sz="2600" b="1" dirty="0" smtClean="0">
                <a:latin typeface="Times New Roman"/>
                <a:cs typeface="Times New Roman"/>
              </a:rPr>
              <a:t>*Happy                            *Helpful 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         Good </a:t>
            </a:r>
            <a:r>
              <a:rPr lang="en-US" sz="2600" dirty="0">
                <a:latin typeface="Times New Roman"/>
                <a:cs typeface="Times New Roman"/>
              </a:rPr>
              <a:t>morning, </a:t>
            </a:r>
            <a:r>
              <a:rPr lang="en-US" sz="2600" dirty="0" smtClean="0">
                <a:latin typeface="Times New Roman"/>
                <a:cs typeface="Times New Roman"/>
              </a:rPr>
              <a:t>Good </a:t>
            </a:r>
            <a:r>
              <a:rPr lang="en-US" sz="2600" dirty="0">
                <a:latin typeface="Times New Roman"/>
                <a:cs typeface="Times New Roman"/>
              </a:rPr>
              <a:t>morning!  It’s lovely to see you! 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 descr="bahai cc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389" y="4546600"/>
            <a:ext cx="2396612" cy="2311399"/>
          </a:xfrm>
          <a:prstGeom prst="rect">
            <a:avLst/>
          </a:prstGeom>
        </p:spPr>
      </p:pic>
      <p:pic>
        <p:nvPicPr>
          <p:cNvPr id="5" name="Picture 4" descr="bahai c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46600"/>
            <a:ext cx="2311400" cy="231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62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86732"/>
          </a:xfrm>
        </p:spPr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Opening prayer 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208" y="1310467"/>
            <a:ext cx="8666866" cy="46331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i="1" dirty="0" smtClean="0">
                <a:latin typeface="Times New Roman"/>
                <a:cs typeface="Times New Roman"/>
              </a:rPr>
              <a:t>“O God, guide me, protect me,                  make of me a shining </a:t>
            </a:r>
            <a:r>
              <a:rPr lang="en-US" sz="3600" i="1" dirty="0" smtClean="0">
                <a:latin typeface="Times New Roman"/>
                <a:cs typeface="Times New Roman"/>
              </a:rPr>
              <a:t>lamp and </a:t>
            </a:r>
            <a:r>
              <a:rPr lang="en-US" sz="3600" i="1" dirty="0" smtClean="0">
                <a:latin typeface="Times New Roman"/>
                <a:cs typeface="Times New Roman"/>
              </a:rPr>
              <a:t>a brilliant star.  Thou art the Mighty and the Powerful.” </a:t>
            </a:r>
          </a:p>
          <a:p>
            <a:pPr marL="0" indent="0" algn="ctr">
              <a:buNone/>
            </a:pPr>
            <a:r>
              <a:rPr lang="en-US" sz="3200" i="1" dirty="0" smtClean="0">
                <a:latin typeface="Times New Roman"/>
                <a:cs typeface="Times New Roman"/>
              </a:rPr>
              <a:t>– ‘</a:t>
            </a:r>
            <a:r>
              <a:rPr lang="en-US" sz="3200" i="1" dirty="0" err="1" smtClean="0">
                <a:latin typeface="Times New Roman"/>
                <a:cs typeface="Times New Roman"/>
              </a:rPr>
              <a:t>Abdu’l-Baha</a:t>
            </a:r>
            <a:endParaRPr lang="en-US" sz="3200" i="1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shinin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376" y="4061671"/>
            <a:ext cx="1991539" cy="199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572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77800"/>
            <a:ext cx="8042276" cy="936532"/>
          </a:xfrm>
        </p:spPr>
        <p:txBody>
          <a:bodyPr/>
          <a:lstStyle/>
          <a:p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Hello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422400"/>
            <a:ext cx="8547100" cy="452120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latin typeface="Times New Roman"/>
                <a:cs typeface="Times New Roman"/>
              </a:rPr>
              <a:t>	</a:t>
            </a:r>
            <a:r>
              <a:rPr lang="en-US" sz="2800" dirty="0" smtClean="0">
                <a:latin typeface="Times New Roman"/>
                <a:cs typeface="Times New Roman"/>
              </a:rPr>
              <a:t>Hello </a:t>
            </a:r>
            <a:r>
              <a:rPr lang="en-US" sz="2800" dirty="0">
                <a:latin typeface="Times New Roman"/>
                <a:cs typeface="Times New Roman"/>
              </a:rPr>
              <a:t>everybody!  So glad to see </a:t>
            </a:r>
            <a:r>
              <a:rPr lang="en-US" sz="2800" dirty="0" smtClean="0">
                <a:latin typeface="Times New Roman"/>
                <a:cs typeface="Times New Roman"/>
              </a:rPr>
              <a:t>you! 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smtClean="0">
                <a:latin typeface="Times New Roman"/>
                <a:cs typeface="Times New Roman"/>
              </a:rPr>
              <a:t>Hello everybody, so glad to see you too!  Hello to ____, so glad to see you!  Hello to _______, so glad to see you too!  Hello everybody!  So glad to see you!                 Hello everybody, so glad to see you!</a:t>
            </a:r>
          </a:p>
          <a:p>
            <a:endParaRPr lang="en-US" dirty="0"/>
          </a:p>
        </p:txBody>
      </p:sp>
      <p:pic>
        <p:nvPicPr>
          <p:cNvPr id="5" name="Picture 4" descr="bahai c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5557" y="4110996"/>
            <a:ext cx="4999756" cy="209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08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510" y="-310777"/>
            <a:ext cx="8042276" cy="1336956"/>
          </a:xfrm>
        </p:spPr>
        <p:txBody>
          <a:bodyPr/>
          <a:lstStyle/>
          <a:p>
            <a:r>
              <a:rPr lang="en-US" u="sng" dirty="0" smtClean="0">
                <a:latin typeface="Times New Roman"/>
                <a:cs typeface="Times New Roman"/>
              </a:rPr>
              <a:t> </a:t>
            </a:r>
            <a:r>
              <a:rPr lang="en-US" u="sng" dirty="0">
                <a:latin typeface="Times New Roman"/>
                <a:cs typeface="Times New Roman"/>
              </a:rPr>
              <a:t>Open and shut them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591551" cy="515321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   Open </a:t>
            </a:r>
            <a:r>
              <a:rPr lang="en-US" dirty="0">
                <a:latin typeface="Times New Roman"/>
                <a:cs typeface="Times New Roman"/>
              </a:rPr>
              <a:t>and shut them, open and shut them, give a little </a:t>
            </a:r>
            <a:r>
              <a:rPr lang="en-US" dirty="0" smtClean="0">
                <a:latin typeface="Times New Roman"/>
                <a:cs typeface="Times New Roman"/>
              </a:rPr>
              <a:t>clap  </a:t>
            </a:r>
          </a:p>
          <a:p>
            <a:pPr marL="0" indent="0"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   Open </a:t>
            </a:r>
            <a:r>
              <a:rPr lang="en-US" dirty="0">
                <a:latin typeface="Times New Roman"/>
                <a:cs typeface="Times New Roman"/>
              </a:rPr>
              <a:t>and shut them, open and shut them, fold them in your lap</a:t>
            </a:r>
            <a:r>
              <a:rPr lang="en-US" dirty="0" smtClean="0">
                <a:latin typeface="Times New Roman"/>
                <a:cs typeface="Times New Roman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  </a:t>
            </a:r>
            <a:endParaRPr lang="en-US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   Creep </a:t>
            </a:r>
            <a:r>
              <a:rPr lang="en-US" dirty="0">
                <a:latin typeface="Times New Roman"/>
                <a:cs typeface="Times New Roman"/>
              </a:rPr>
              <a:t>them, creep them, slowly creep them right up to your chin.  </a:t>
            </a:r>
          </a:p>
          <a:p>
            <a:pPr marL="0" indent="0"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   Open </a:t>
            </a:r>
            <a:r>
              <a:rPr lang="en-US" dirty="0">
                <a:latin typeface="Times New Roman"/>
                <a:cs typeface="Times New Roman"/>
              </a:rPr>
              <a:t>up your little mouth but do not let them in!</a:t>
            </a:r>
          </a:p>
          <a:p>
            <a:endParaRPr lang="en-US" dirty="0"/>
          </a:p>
        </p:txBody>
      </p:sp>
      <p:pic>
        <p:nvPicPr>
          <p:cNvPr id="5" name="Picture 4" descr="bahai c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0742" y="212580"/>
            <a:ext cx="1535952" cy="1627197"/>
          </a:xfrm>
          <a:prstGeom prst="rect">
            <a:avLst/>
          </a:prstGeom>
        </p:spPr>
      </p:pic>
      <p:pic>
        <p:nvPicPr>
          <p:cNvPr id="6" name="Picture 5" descr="bahai c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9296" y="1839777"/>
            <a:ext cx="1083554" cy="987238"/>
          </a:xfrm>
          <a:prstGeom prst="rect">
            <a:avLst/>
          </a:prstGeom>
        </p:spPr>
      </p:pic>
      <p:pic>
        <p:nvPicPr>
          <p:cNvPr id="7" name="Picture 6" descr="bahai cc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986" y="2944585"/>
            <a:ext cx="819132" cy="1038038"/>
          </a:xfrm>
          <a:prstGeom prst="rect">
            <a:avLst/>
          </a:prstGeom>
        </p:spPr>
      </p:pic>
      <p:pic>
        <p:nvPicPr>
          <p:cNvPr id="8" name="Picture 7" descr="open mouth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7876" y="4584568"/>
            <a:ext cx="1144974" cy="1269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477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50730"/>
            <a:ext cx="8042276" cy="650016"/>
          </a:xfrm>
        </p:spPr>
        <p:txBody>
          <a:bodyPr/>
          <a:lstStyle/>
          <a:p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I Have Ten Little Fingers</a:t>
            </a:r>
            <a:endParaRPr lang="en-US" sz="4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678" y="1440640"/>
            <a:ext cx="8632374" cy="47473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/>
              <a:t>I have ten little fingers and they all belong to me!</a:t>
            </a:r>
          </a:p>
          <a:p>
            <a:pPr>
              <a:buNone/>
            </a:pPr>
            <a:r>
              <a:rPr lang="en-US" dirty="0" smtClean="0"/>
              <a:t>I can make them do things, just you wait and see!</a:t>
            </a:r>
          </a:p>
          <a:p>
            <a:pPr>
              <a:buNone/>
            </a:pPr>
            <a:r>
              <a:rPr lang="en-US" dirty="0" smtClean="0"/>
              <a:t>I can shut them up tight or open them wide.</a:t>
            </a:r>
          </a:p>
          <a:p>
            <a:pPr>
              <a:buNone/>
            </a:pPr>
            <a:r>
              <a:rPr lang="en-US" dirty="0" smtClean="0"/>
              <a:t>I can put them together or make them all hide.</a:t>
            </a:r>
          </a:p>
          <a:p>
            <a:pPr>
              <a:buNone/>
            </a:pPr>
            <a:r>
              <a:rPr lang="en-US" dirty="0" smtClean="0"/>
              <a:t>I can make them jump high.</a:t>
            </a:r>
          </a:p>
          <a:p>
            <a:pPr>
              <a:buNone/>
            </a:pPr>
            <a:r>
              <a:rPr lang="en-US" dirty="0" smtClean="0"/>
              <a:t>I can make the jump low.</a:t>
            </a:r>
          </a:p>
          <a:p>
            <a:pPr>
              <a:buNone/>
            </a:pPr>
            <a:r>
              <a:rPr lang="en-US" dirty="0" smtClean="0"/>
              <a:t>I can fold them quietly and hold them just so!</a:t>
            </a:r>
            <a:endParaRPr lang="en-US" dirty="0"/>
          </a:p>
        </p:txBody>
      </p:sp>
      <p:pic>
        <p:nvPicPr>
          <p:cNvPr id="12" name="11 Imagen" descr="handprint-clipart-border-yio9o5r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9400" y="3585551"/>
            <a:ext cx="3232151" cy="1411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090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I can do it 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4857" y="3193366"/>
            <a:ext cx="1946208" cy="2813154"/>
          </a:xfrm>
          <a:prstGeom prst="rect">
            <a:avLst/>
          </a:prstGeom>
        </p:spPr>
      </p:pic>
      <p:pic>
        <p:nvPicPr>
          <p:cNvPr id="6" name="5 Imagen" descr="I can do i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416" y="2934358"/>
            <a:ext cx="1754993" cy="3444174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9275" y="295467"/>
            <a:ext cx="8042276" cy="1032292"/>
          </a:xfrm>
        </p:spPr>
        <p:txBody>
          <a:bodyPr/>
          <a:lstStyle/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I Can Do It!</a:t>
            </a:r>
            <a:endParaRPr lang="en-US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416" y="1615858"/>
            <a:ext cx="8943583" cy="455947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dirty="0" smtClean="0"/>
              <a:t>I can do it!  I can do it!  </a:t>
            </a:r>
          </a:p>
          <a:p>
            <a:pPr algn="ctr">
              <a:buNone/>
            </a:pPr>
            <a:r>
              <a:rPr lang="en-US" sz="4000" dirty="0" smtClean="0"/>
              <a:t>Yes, I can.  Yes, I can.  </a:t>
            </a:r>
          </a:p>
          <a:p>
            <a:pPr algn="ctr">
              <a:buNone/>
            </a:pPr>
            <a:r>
              <a:rPr lang="en-US" sz="4000" dirty="0" smtClean="0"/>
              <a:t>When I think I can, </a:t>
            </a:r>
          </a:p>
          <a:p>
            <a:pPr algn="ctr">
              <a:buNone/>
            </a:pPr>
            <a:r>
              <a:rPr lang="en-US" sz="4000" dirty="0" smtClean="0"/>
              <a:t>when I think I can,</a:t>
            </a:r>
          </a:p>
          <a:p>
            <a:pPr algn="ctr">
              <a:buNone/>
            </a:pPr>
            <a:r>
              <a:rPr lang="en-US" sz="4000" dirty="0" smtClean="0"/>
              <a:t>I can do it!  I can do it!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11 Imagen" descr="light-bulb-idea-clip-art-Lightbul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3501" y="79887"/>
            <a:ext cx="1336432" cy="1412998"/>
          </a:xfrm>
          <a:prstGeom prst="rect">
            <a:avLst/>
          </a:prstGeom>
        </p:spPr>
      </p:pic>
      <p:pic>
        <p:nvPicPr>
          <p:cNvPr id="13" name="12 Imagen" descr="light-bulb-idea-image-lightbulb-300x30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"/>
            <a:ext cx="1547446" cy="146313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-84310"/>
            <a:ext cx="8042276" cy="1073960"/>
          </a:xfrm>
        </p:spPr>
        <p:txBody>
          <a:bodyPr/>
          <a:lstStyle/>
          <a:p>
            <a:r>
              <a:rPr lang="en-US" u="sng" dirty="0" smtClean="0">
                <a:latin typeface="Times New Roman"/>
                <a:cs typeface="Times New Roman"/>
              </a:rPr>
              <a:t>This Little Light of Mine</a:t>
            </a:r>
            <a:endParaRPr lang="en-US" u="sng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839" y="1240077"/>
            <a:ext cx="9177331" cy="56179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b="1" dirty="0" smtClean="0"/>
              <a:t>This little light of mine</a:t>
            </a:r>
            <a:r>
              <a:rPr lang="en-US" sz="2600" dirty="0" smtClean="0"/>
              <a:t>, I’m going to let it shine x 3 </a:t>
            </a:r>
          </a:p>
          <a:p>
            <a:pPr>
              <a:buNone/>
            </a:pPr>
            <a:r>
              <a:rPr lang="en-US" sz="2600" dirty="0" smtClean="0"/>
              <a:t>“Let it shine, let it shine, let it shine” </a:t>
            </a:r>
          </a:p>
          <a:p>
            <a:pPr>
              <a:buNone/>
            </a:pPr>
            <a:r>
              <a:rPr lang="en-US" sz="2600" b="1" dirty="0" smtClean="0"/>
              <a:t>Won’t let anyone put it out</a:t>
            </a:r>
            <a:r>
              <a:rPr lang="en-US" sz="2600" dirty="0" smtClean="0"/>
              <a:t>, I’m going to let it shine x 3 </a:t>
            </a:r>
          </a:p>
          <a:p>
            <a:pPr>
              <a:buNone/>
            </a:pPr>
            <a:r>
              <a:rPr lang="en-US" sz="2600" dirty="0" smtClean="0"/>
              <a:t>Chorus</a:t>
            </a:r>
          </a:p>
          <a:p>
            <a:pPr>
              <a:buNone/>
            </a:pPr>
            <a:r>
              <a:rPr lang="en-US" sz="2600" b="1" dirty="0" smtClean="0"/>
              <a:t>Hide it under my hat? NO!</a:t>
            </a:r>
            <a:r>
              <a:rPr lang="en-US" sz="2600" dirty="0" smtClean="0"/>
              <a:t>  I’m going to let it shine x 3 </a:t>
            </a:r>
          </a:p>
          <a:p>
            <a:pPr>
              <a:buNone/>
            </a:pPr>
            <a:r>
              <a:rPr lang="en-US" sz="2600" dirty="0" smtClean="0"/>
              <a:t>Chorus</a:t>
            </a:r>
          </a:p>
          <a:p>
            <a:pPr>
              <a:buNone/>
            </a:pPr>
            <a:r>
              <a:rPr lang="en-US" sz="2600" b="1" dirty="0" smtClean="0"/>
              <a:t>Take this light around the world</a:t>
            </a:r>
            <a:r>
              <a:rPr lang="en-US" sz="2600" dirty="0" smtClean="0"/>
              <a:t>, I’m going to let it shine x3 </a:t>
            </a:r>
          </a:p>
          <a:p>
            <a:pPr>
              <a:buNone/>
            </a:pPr>
            <a:r>
              <a:rPr lang="en-US" sz="2600" dirty="0" smtClean="0"/>
              <a:t>Let it shine, let it shine, let it shine.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450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37384</TotalTime>
  <Words>927</Words>
  <Application>Microsoft Macintosh PowerPoint</Application>
  <PresentationFormat>On-screen Show (4:3)</PresentationFormat>
  <Paragraphs>134</Paragraphs>
  <Slides>21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Breeze</vt:lpstr>
      <vt:lpstr>Courage </vt:lpstr>
      <vt:lpstr>PowerPoint Presentation</vt:lpstr>
      <vt:lpstr>PowerPoint Presentation</vt:lpstr>
      <vt:lpstr>Opening prayer </vt:lpstr>
      <vt:lpstr>Hello </vt:lpstr>
      <vt:lpstr> Open and shut them</vt:lpstr>
      <vt:lpstr>I Have Ten Little Fingers</vt:lpstr>
      <vt:lpstr>I Can Do It!</vt:lpstr>
      <vt:lpstr>This Little Light of Mine</vt:lpstr>
      <vt:lpstr>Good Character</vt:lpstr>
      <vt:lpstr>We are drops </vt:lpstr>
      <vt:lpstr>Courage is My Motto</vt:lpstr>
      <vt:lpstr>Meeting a New Friend </vt:lpstr>
      <vt:lpstr>We are Peacemakers </vt:lpstr>
      <vt:lpstr>I’m a Peacemaker (1/2)</vt:lpstr>
      <vt:lpstr>I’m a Peacemaker (2/2)</vt:lpstr>
      <vt:lpstr>Be Strong</vt:lpstr>
      <vt:lpstr>Work! Work!</vt:lpstr>
      <vt:lpstr>Closing Verse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Cleanliness</dc:title>
  <dc:creator>Mona Moshfeghi</dc:creator>
  <cp:lastModifiedBy>Julie Iraninejad</cp:lastModifiedBy>
  <cp:revision>67</cp:revision>
  <dcterms:created xsi:type="dcterms:W3CDTF">2001-01-01T00:11:10Z</dcterms:created>
  <dcterms:modified xsi:type="dcterms:W3CDTF">2017-06-20T14:29:40Z</dcterms:modified>
</cp:coreProperties>
</file>