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356" r:id="rId4"/>
    <p:sldId id="335" r:id="rId5"/>
    <p:sldId id="336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8" r:id="rId16"/>
    <p:sldId id="367" r:id="rId17"/>
    <p:sldId id="355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784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gif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2" y="1322363"/>
            <a:ext cx="7712363" cy="2239818"/>
          </a:xfrm>
        </p:spPr>
        <p:txBody>
          <a:bodyPr/>
          <a:lstStyle/>
          <a:p>
            <a:r>
              <a:rPr lang="en-US" sz="6600" dirty="0" smtClean="0">
                <a:latin typeface="Lucida Handwriting"/>
                <a:cs typeface="Lucida Handwriting"/>
              </a:rPr>
              <a:t>Patience</a:t>
            </a:r>
            <a:endParaRPr lang="en-US" sz="6000" dirty="0"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0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1608"/>
            <a:ext cx="8042276" cy="902665"/>
          </a:xfrm>
        </p:spPr>
        <p:txBody>
          <a:bodyPr/>
          <a:lstStyle/>
          <a:p>
            <a:r>
              <a:rPr lang="en-US" u="sng" dirty="0" smtClean="0"/>
              <a:t>Measure My Patience</a:t>
            </a:r>
            <a:endParaRPr lang="en-U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4000" y="1122804"/>
            <a:ext cx="8591551" cy="58537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Measure my patience x 2, It’s easy you know x 2,                         this is how I do it x 2, I’m ready to go x 2</a:t>
            </a:r>
          </a:p>
          <a:p>
            <a:pPr algn="ctr">
              <a:buNone/>
            </a:pPr>
            <a:r>
              <a:rPr lang="en-US" dirty="0" smtClean="0"/>
              <a:t>I find a clock x 2, or my watch will do x 2,                                   when I need to be patient x 2, I really try to x 2</a:t>
            </a:r>
          </a:p>
          <a:p>
            <a:pPr algn="ctr">
              <a:buNone/>
            </a:pPr>
            <a:r>
              <a:rPr lang="en-US" dirty="0" smtClean="0"/>
              <a:t>I note the time x 2, then see how long x 2,                                         I can be patient x 2, quiet and strong x 2</a:t>
            </a:r>
          </a:p>
          <a:p>
            <a:pPr algn="ctr">
              <a:buNone/>
            </a:pPr>
            <a:r>
              <a:rPr lang="en-US" dirty="0" smtClean="0"/>
              <a:t>(Be silent and still until song starts again- keeping arms crossed)</a:t>
            </a:r>
          </a:p>
          <a:p>
            <a:pPr algn="ctr">
              <a:buNone/>
            </a:pPr>
            <a:r>
              <a:rPr lang="en-US" dirty="0" smtClean="0"/>
              <a:t>How did I do? x 2? I’ll time myself again x 2,                                   I’ll wait a little longer x 2, and score 10 our of 10 x 2</a:t>
            </a:r>
          </a:p>
          <a:p>
            <a:pPr algn="ctr">
              <a:buNone/>
            </a:pPr>
            <a:r>
              <a:rPr lang="en-US" dirty="0" smtClean="0"/>
              <a:t>I’ll measure my difference x 2, make progress everyday x 2,             I am patient for longer x 2, and things come my way x 2</a:t>
            </a:r>
          </a:p>
          <a:p>
            <a:pPr algn="ctr">
              <a:buNone/>
            </a:pPr>
            <a:r>
              <a:rPr lang="en-US" dirty="0" smtClean="0"/>
              <a:t>Yes, I’m patient for longer x 2, and things come my way x 2,           all together- YAY!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3 Imagen" descr="1206564683243345793sarxos_Ruller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03756">
            <a:off x="-845191" y="923141"/>
            <a:ext cx="3244904" cy="1865998"/>
          </a:xfrm>
          <a:prstGeom prst="rect">
            <a:avLst/>
          </a:prstGeom>
        </p:spPr>
      </p:pic>
      <p:pic>
        <p:nvPicPr>
          <p:cNvPr id="6" name="5 Imagen" descr="english-exercises-clothes-iKGh5j-clip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070" y="88808"/>
            <a:ext cx="1061481" cy="360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338671"/>
            <a:ext cx="8042276" cy="817999"/>
          </a:xfrm>
        </p:spPr>
        <p:txBody>
          <a:bodyPr/>
          <a:lstStyle/>
          <a:p>
            <a:r>
              <a:rPr lang="en-US" u="sng" dirty="0" smtClean="0"/>
              <a:t>Waiting Patiently</a:t>
            </a:r>
            <a:endParaRPr lang="en-U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88533"/>
            <a:ext cx="8042276" cy="45550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I am waiting patiently for my turn x 2</a:t>
            </a:r>
          </a:p>
          <a:p>
            <a:pPr algn="ctr">
              <a:buNone/>
            </a:pPr>
            <a:r>
              <a:rPr lang="en-US" sz="3000" dirty="0" smtClean="0"/>
              <a:t>I am waiting patiently x 2</a:t>
            </a:r>
          </a:p>
          <a:p>
            <a:pPr algn="ctr">
              <a:buNone/>
            </a:pPr>
            <a:r>
              <a:rPr lang="en-US" sz="3000" dirty="0" smtClean="0"/>
              <a:t>I am waiting patiently for my turn x 2</a:t>
            </a:r>
            <a:endParaRPr lang="en-US" sz="3000" dirty="0"/>
          </a:p>
        </p:txBody>
      </p:sp>
      <p:pic>
        <p:nvPicPr>
          <p:cNvPr id="4" name="3 Imagen" descr="771949692-clip-art-basic-words-queue-color-labeled-preview-1-w2xfjk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6" y="3522132"/>
            <a:ext cx="4301067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8600"/>
            <a:ext cx="8042276" cy="873032"/>
          </a:xfrm>
        </p:spPr>
        <p:txBody>
          <a:bodyPr/>
          <a:lstStyle/>
          <a:p>
            <a:r>
              <a:rPr lang="en-US" u="sng" dirty="0" smtClean="0">
                <a:latin typeface="Times New Roman"/>
                <a:cs typeface="Times New Roman"/>
              </a:rPr>
              <a:t>Sleeping Children</a:t>
            </a:r>
            <a:endParaRPr lang="en-US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Sleeping children, sleeping children</a:t>
            </a:r>
          </a:p>
          <a:p>
            <a:pPr marL="0" indent="0">
              <a:buNone/>
            </a:pPr>
            <a:r>
              <a:rPr lang="en-US" sz="2800" dirty="0" err="1">
                <a:latin typeface="Times New Roman"/>
                <a:cs typeface="Times New Roman"/>
              </a:rPr>
              <a:t>Ssh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ssh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ssh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ssh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ssh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ssh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Now it’s time to wake up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Now it’s time to wake up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It’s a great day!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It’s a great day!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ahai 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1" y="1444532"/>
            <a:ext cx="2126220" cy="1417480"/>
          </a:xfrm>
          <a:prstGeom prst="rect">
            <a:avLst/>
          </a:prstGeom>
        </p:spPr>
      </p:pic>
      <p:pic>
        <p:nvPicPr>
          <p:cNvPr id="5" name="Picture 4" descr="bahai 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89" y="3046216"/>
            <a:ext cx="1981435" cy="1320957"/>
          </a:xfrm>
          <a:prstGeom prst="rect">
            <a:avLst/>
          </a:prstGeom>
        </p:spPr>
      </p:pic>
      <p:pic>
        <p:nvPicPr>
          <p:cNvPr id="6" name="Picture 5" descr="bahai 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34" y="4914021"/>
            <a:ext cx="2591972" cy="19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9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355600"/>
            <a:ext cx="8042276" cy="868806"/>
          </a:xfrm>
        </p:spPr>
        <p:txBody>
          <a:bodyPr/>
          <a:lstStyle/>
          <a:p>
            <a:r>
              <a:rPr lang="en-US" u="sng" dirty="0" smtClean="0"/>
              <a:t>Patience</a:t>
            </a:r>
            <a:endParaRPr lang="en-U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4000" y="1549401"/>
            <a:ext cx="8636000" cy="4902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Chorus</a:t>
            </a:r>
            <a:r>
              <a:rPr lang="en-US" dirty="0" smtClean="0"/>
              <a:t>:  I am waiting without complaining.                                   I accept things I cannot control. I am trusting with quiet expectation that all will be well and I calm my soul.</a:t>
            </a:r>
          </a:p>
          <a:p>
            <a:pPr>
              <a:buNone/>
            </a:pPr>
            <a:r>
              <a:rPr lang="en-US" dirty="0" smtClean="0"/>
              <a:t>I am gentle with myself and others when mistakes are made. I am patient with humor and acceptance while waiting for someone who is delayed.  </a:t>
            </a:r>
            <a:r>
              <a:rPr lang="en-US" b="1" dirty="0" smtClean="0"/>
              <a:t>(chorus)</a:t>
            </a:r>
          </a:p>
          <a:p>
            <a:pPr>
              <a:buNone/>
            </a:pPr>
            <a:r>
              <a:rPr lang="en-US" smtClean="0"/>
              <a:t>I </a:t>
            </a:r>
            <a:r>
              <a:rPr lang="en-US" smtClean="0"/>
              <a:t>set </a:t>
            </a:r>
            <a:r>
              <a:rPr lang="en-US" dirty="0" smtClean="0"/>
              <a:t>goals and persevere until my goals are won.  I do what I can, then calmly wait and trust that results will come.  </a:t>
            </a:r>
            <a:r>
              <a:rPr lang="en-US" b="1" dirty="0" smtClean="0"/>
              <a:t>(chorus)</a:t>
            </a:r>
          </a:p>
          <a:p>
            <a:pPr>
              <a:buNone/>
            </a:pPr>
            <a:r>
              <a:rPr lang="en-US" dirty="0" smtClean="0"/>
              <a:t>As a seed will one day bloom into a flower, good things take time.  Patience is seeing the end in the beginning.  Start something now to make my future shine! </a:t>
            </a:r>
            <a:r>
              <a:rPr lang="en-US" b="1" dirty="0" smtClean="0"/>
              <a:t>(chorus)</a:t>
            </a:r>
            <a:endParaRPr lang="en-US" b="1" dirty="0"/>
          </a:p>
        </p:txBody>
      </p:sp>
      <p:pic>
        <p:nvPicPr>
          <p:cNvPr id="4" name="3 Imagen" descr="pat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61" y="-16929"/>
            <a:ext cx="2241539" cy="187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35472"/>
            <a:ext cx="8042276" cy="896689"/>
          </a:xfrm>
        </p:spPr>
        <p:txBody>
          <a:bodyPr/>
          <a:lstStyle/>
          <a:p>
            <a:r>
              <a:rPr lang="en-US" u="sng" dirty="0" smtClean="0"/>
              <a:t>Patience </a:t>
            </a:r>
            <a:r>
              <a:rPr lang="en-US" sz="3600" u="sng" dirty="0" smtClean="0"/>
              <a:t>(1/2)</a:t>
            </a:r>
            <a:endParaRPr lang="en-US" sz="36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0933" y="1278474"/>
            <a:ext cx="8669867" cy="52577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400" dirty="0" smtClean="0"/>
              <a:t>Waiting, waiting, waiting…so hard for me to do!  Nothing seems to happen when I want it to.  Wishing, hoping, wanting won’t change my misery, so when I get impatient this works for me.  </a:t>
            </a:r>
          </a:p>
          <a:p>
            <a:pPr>
              <a:buNone/>
            </a:pPr>
            <a:r>
              <a:rPr lang="en-US" sz="7400" dirty="0" smtClean="0"/>
              <a:t> </a:t>
            </a:r>
            <a:r>
              <a:rPr lang="en-US" sz="7400" i="1" u="sng" dirty="0" smtClean="0"/>
              <a:t>CHORUS:</a:t>
            </a:r>
            <a:endParaRPr lang="en-US" sz="7400" dirty="0" smtClean="0"/>
          </a:p>
          <a:p>
            <a:pPr>
              <a:buNone/>
            </a:pPr>
            <a:r>
              <a:rPr lang="en-US" sz="7400" dirty="0" smtClean="0"/>
              <a:t>I breathe in (breathe in), breathe out (breathe out); wiggle, </a:t>
            </a:r>
            <a:r>
              <a:rPr lang="en-US" sz="7400" dirty="0" err="1" smtClean="0"/>
              <a:t>swiggle</a:t>
            </a:r>
            <a:r>
              <a:rPr lang="en-US" sz="7400" dirty="0" smtClean="0"/>
              <a:t> my shoulders, shake the crazies all about! (wiggle body) ;And then I count (1, 2, 3, 4, 5) to 10 (6, 7, 8, 9, 10) and if I’m still impatient I do it all again!  </a:t>
            </a:r>
          </a:p>
          <a:p>
            <a:pPr>
              <a:buNone/>
            </a:pPr>
            <a:r>
              <a:rPr lang="en-US" sz="7400" dirty="0" smtClean="0"/>
              <a:t> Sitting by the telephone, wanting it to ring, getting so impatient I can’t do anything.  Water takes a while to boil and bread needs time to rise.  Things happen when their ready, there’s no need to traumatize.  </a:t>
            </a:r>
          </a:p>
          <a:p>
            <a:pPr>
              <a:buNone/>
            </a:pPr>
            <a:r>
              <a:rPr lang="en-US" sz="7400" dirty="0" smtClean="0"/>
              <a:t> </a:t>
            </a:r>
            <a:r>
              <a:rPr lang="en-US" sz="7400" i="1" u="sng" dirty="0" smtClean="0"/>
              <a:t>CHORUS:</a:t>
            </a:r>
            <a:endParaRPr lang="en-US" sz="7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Patience-designstyle-colors-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015069"/>
            <a:ext cx="3657600" cy="129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203206"/>
            <a:ext cx="8042276" cy="868799"/>
          </a:xfrm>
        </p:spPr>
        <p:txBody>
          <a:bodyPr/>
          <a:lstStyle/>
          <a:p>
            <a:r>
              <a:rPr lang="en-US" u="sng" dirty="0" smtClean="0"/>
              <a:t>Patience </a:t>
            </a:r>
            <a:r>
              <a:rPr lang="en-US" sz="3600" u="sng" dirty="0" smtClean="0"/>
              <a:t>(2/2)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37733"/>
            <a:ext cx="8591551" cy="50969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/>
              <a:t>I hate it when somebody makes me have to wait.  Nothing makes me crazier than when I’m running late.  When I start to lose it and it feels so unfair, patience helps me keep myself from tearing out my hair!</a:t>
            </a:r>
          </a:p>
          <a:p>
            <a:pPr>
              <a:buNone/>
            </a:pPr>
            <a:r>
              <a:rPr lang="en-US" sz="9600" dirty="0" smtClean="0"/>
              <a:t> </a:t>
            </a:r>
            <a:r>
              <a:rPr lang="en-US" sz="9600" i="1" u="sng" dirty="0" smtClean="0"/>
              <a:t>CHORUS:</a:t>
            </a: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 Waiting at the movies and the ticket line it move so slowly      - hey, this is an opportunity to be PATIENT!  My homework special project came out so, so good.  I cannot wait to figure out what grade I got!  I have to be PATIENT!  My birthday is next Friday, I think I know what I am getting for a present.  It’s just so hard to be PATIENT!  </a:t>
            </a:r>
          </a:p>
          <a:p>
            <a:pPr>
              <a:buNone/>
            </a:pPr>
            <a:r>
              <a:rPr lang="en-US" sz="9600" i="1" u="sng" dirty="0" smtClean="0"/>
              <a:t>CHORUS:</a:t>
            </a: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1, 2, 3, 4, 5, 6, 7, 8, 9, 10!  </a:t>
            </a:r>
            <a:r>
              <a:rPr lang="en-US" sz="9600" dirty="0" err="1" smtClean="0"/>
              <a:t>Ahhh</a:t>
            </a:r>
            <a:r>
              <a:rPr lang="en-US" sz="9600" dirty="0" smtClean="0"/>
              <a:t>…that’s better!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Patience-designstyle-colors-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33" y="2226735"/>
            <a:ext cx="3551466" cy="129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457201"/>
            <a:ext cx="8042276" cy="936532"/>
          </a:xfrm>
        </p:spPr>
        <p:txBody>
          <a:bodyPr/>
          <a:lstStyle/>
          <a:p>
            <a:r>
              <a:rPr lang="en-US" u="sng" dirty="0" smtClean="0"/>
              <a:t>Teaching Peace</a:t>
            </a:r>
            <a:endParaRPr lang="en-U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867" y="1867314"/>
            <a:ext cx="8517466" cy="3479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Teaching PEACE, all the world around,</a:t>
            </a:r>
          </a:p>
          <a:p>
            <a:pPr algn="ctr">
              <a:buNone/>
            </a:pPr>
            <a:r>
              <a:rPr lang="en-US" sz="2800" dirty="0" smtClean="0"/>
              <a:t>You and me, every city every town,</a:t>
            </a:r>
          </a:p>
          <a:p>
            <a:pPr algn="ctr">
              <a:buNone/>
            </a:pPr>
            <a:r>
              <a:rPr lang="en-US" sz="2800" dirty="0" smtClean="0"/>
              <a:t>One by one in our work and in our play…</a:t>
            </a:r>
          </a:p>
          <a:p>
            <a:pPr algn="ctr">
              <a:buNone/>
            </a:pPr>
            <a:r>
              <a:rPr lang="en-US" sz="2800" dirty="0" smtClean="0"/>
              <a:t>We are teaching PEACE </a:t>
            </a:r>
          </a:p>
          <a:p>
            <a:pPr algn="ctr">
              <a:buNone/>
            </a:pPr>
            <a:r>
              <a:rPr lang="en-US" sz="2800" dirty="0" smtClean="0"/>
              <a:t>By what we do and what we say!</a:t>
            </a:r>
          </a:p>
        </p:txBody>
      </p:sp>
      <p:pic>
        <p:nvPicPr>
          <p:cNvPr id="4" name="3 Imagen" descr="9iRRjjg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2" y="5040936"/>
            <a:ext cx="1964262" cy="1637051"/>
          </a:xfrm>
          <a:prstGeom prst="rect">
            <a:avLst/>
          </a:prstGeom>
        </p:spPr>
      </p:pic>
      <p:pic>
        <p:nvPicPr>
          <p:cNvPr id="5" name="4 Imagen" descr="peace-sign-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0" y="290691"/>
            <a:ext cx="1494691" cy="1549566"/>
          </a:xfrm>
          <a:prstGeom prst="rect">
            <a:avLst/>
          </a:prstGeom>
        </p:spPr>
      </p:pic>
      <p:pic>
        <p:nvPicPr>
          <p:cNvPr id="7" name="6 Imagen" descr="world-peace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8179" y="236843"/>
            <a:ext cx="1754304" cy="174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4490"/>
            <a:ext cx="7950339" cy="767066"/>
          </a:xfrm>
        </p:spPr>
        <p:txBody>
          <a:bodyPr/>
          <a:lstStyle/>
          <a:p>
            <a:r>
              <a:rPr lang="en-US" b="1" u="sng" dirty="0" smtClean="0">
                <a:latin typeface="Times New Roman"/>
                <a:cs typeface="Times New Roman"/>
              </a:rPr>
              <a:t>Quotation on Patience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239"/>
            <a:ext cx="8551333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“Be patient under all conditions and </a:t>
            </a:r>
            <a:r>
              <a:rPr lang="en-US" sz="3600" dirty="0" smtClean="0"/>
              <a:t>place </a:t>
            </a:r>
            <a:r>
              <a:rPr lang="en-US" sz="3600" dirty="0" smtClean="0"/>
              <a:t>your whole trust and confidence in God.”                                </a:t>
            </a:r>
            <a:r>
              <a:rPr lang="en-US" sz="2800" dirty="0" smtClean="0"/>
              <a:t>-</a:t>
            </a:r>
            <a:r>
              <a:rPr lang="en-US" sz="3200" dirty="0" smtClean="0"/>
              <a:t>Baha’u’llah</a:t>
            </a:r>
            <a:endParaRPr lang="en-US" sz="3200" dirty="0"/>
          </a:p>
        </p:txBody>
      </p:sp>
      <p:pic>
        <p:nvPicPr>
          <p:cNvPr id="5" name="4 Imagen" descr="prov-087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76" y="3323492"/>
            <a:ext cx="4219948" cy="32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68" y="6858000"/>
            <a:ext cx="8042276" cy="13369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5" y="218919"/>
            <a:ext cx="8591551" cy="661874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Patient child</a:t>
            </a:r>
            <a:r>
              <a:rPr lang="en-US" b="1" dirty="0">
                <a:latin typeface="Times New Roman"/>
                <a:cs typeface="Times New Roman"/>
              </a:rPr>
              <a:t>, </a:t>
            </a:r>
            <a:r>
              <a:rPr lang="en-US" b="1" dirty="0" smtClean="0">
                <a:latin typeface="Times New Roman"/>
                <a:cs typeface="Times New Roman"/>
              </a:rPr>
              <a:t>Patient </a:t>
            </a:r>
            <a:r>
              <a:rPr lang="en-US" b="1" dirty="0">
                <a:latin typeface="Times New Roman"/>
                <a:cs typeface="Times New Roman"/>
              </a:rPr>
              <a:t>child</a:t>
            </a: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	turn </a:t>
            </a:r>
            <a:r>
              <a:rPr lang="en-US" b="1" dirty="0">
                <a:latin typeface="Times New Roman"/>
                <a:cs typeface="Times New Roman"/>
              </a:rPr>
              <a:t>around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Patient child, Patient child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	touch </a:t>
            </a:r>
            <a:r>
              <a:rPr lang="en-US" b="1" dirty="0">
                <a:latin typeface="Times New Roman"/>
                <a:cs typeface="Times New Roman"/>
              </a:rPr>
              <a:t>the ground.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Patient child, Patient child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	show your shoe.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Patient child, Patient child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	I </a:t>
            </a:r>
            <a:r>
              <a:rPr lang="en-US" b="1" dirty="0">
                <a:latin typeface="Times New Roman"/>
                <a:cs typeface="Times New Roman"/>
              </a:rPr>
              <a:t>love you! 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Patient child, Patient child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	reach </a:t>
            </a:r>
            <a:r>
              <a:rPr lang="en-US" b="1" dirty="0">
                <a:latin typeface="Times New Roman"/>
                <a:cs typeface="Times New Roman"/>
              </a:rPr>
              <a:t>for the sky. 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Children’s </a:t>
            </a:r>
            <a:r>
              <a:rPr lang="en-US" b="1" dirty="0">
                <a:latin typeface="Times New Roman"/>
                <a:cs typeface="Times New Roman"/>
              </a:rPr>
              <a:t>class is over.  It’s time to say goodbye! </a:t>
            </a:r>
          </a:p>
        </p:txBody>
      </p:sp>
      <p:pic>
        <p:nvPicPr>
          <p:cNvPr id="5" name="Picture 4" descr="pp cc bahai tur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06" y="17889"/>
            <a:ext cx="1905000" cy="1435100"/>
          </a:xfrm>
          <a:prstGeom prst="rect">
            <a:avLst/>
          </a:prstGeom>
        </p:spPr>
      </p:pic>
      <p:pic>
        <p:nvPicPr>
          <p:cNvPr id="7" name="Picture 6" descr="pp cc bahai touch the 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24" y="1733550"/>
            <a:ext cx="1638300" cy="1231900"/>
          </a:xfrm>
          <a:prstGeom prst="rect">
            <a:avLst/>
          </a:prstGeom>
        </p:spPr>
      </p:pic>
      <p:pic>
        <p:nvPicPr>
          <p:cNvPr id="8" name="Picture 7" descr="pp cc bahai love you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24" y="3300030"/>
            <a:ext cx="1994963" cy="1994963"/>
          </a:xfrm>
          <a:prstGeom prst="rect">
            <a:avLst/>
          </a:prstGeom>
        </p:spPr>
      </p:pic>
      <p:pic>
        <p:nvPicPr>
          <p:cNvPr id="9" name="Picture 8" descr="pp cc bahai 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70" y="2364170"/>
            <a:ext cx="965200" cy="1511300"/>
          </a:xfrm>
          <a:prstGeom prst="rect">
            <a:avLst/>
          </a:prstGeom>
        </p:spPr>
      </p:pic>
      <p:pic>
        <p:nvPicPr>
          <p:cNvPr id="10" name="Picture 9" descr="pp cc bahai 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97" y="5294993"/>
            <a:ext cx="1314773" cy="15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5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141" y="-756559"/>
            <a:ext cx="6686409" cy="2431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6161"/>
            <a:ext cx="8042276" cy="410703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900" b="1" dirty="0">
                <a:latin typeface="Times New Roman"/>
                <a:cs typeface="Times New Roman"/>
              </a:rPr>
              <a:t>Good morning, </a:t>
            </a:r>
            <a:r>
              <a:rPr lang="en-US" sz="3900" b="1" dirty="0" smtClean="0">
                <a:latin typeface="Times New Roman"/>
                <a:cs typeface="Times New Roman"/>
              </a:rPr>
              <a:t>Good </a:t>
            </a:r>
            <a:r>
              <a:rPr lang="en-US" sz="3900" b="1" dirty="0">
                <a:latin typeface="Times New Roman"/>
                <a:cs typeface="Times New Roman"/>
              </a:rPr>
              <a:t>morning!  </a:t>
            </a:r>
            <a:endParaRPr lang="en-US" sz="39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It’s </a:t>
            </a:r>
            <a:r>
              <a:rPr lang="en-US" sz="2600" dirty="0">
                <a:latin typeface="Times New Roman"/>
                <a:cs typeface="Times New Roman"/>
              </a:rPr>
              <a:t>lovely to see you!  Please come in and join us, we’d love to be with you.  Today is going to </a:t>
            </a:r>
            <a:r>
              <a:rPr lang="en-US" sz="2600" dirty="0" smtClean="0">
                <a:latin typeface="Times New Roman"/>
                <a:cs typeface="Times New Roman"/>
              </a:rPr>
              <a:t>be: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*Wonderful           *Joyful           *Beautiful          *Peaceful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Today </a:t>
            </a:r>
            <a:r>
              <a:rPr lang="en-US" sz="2600" dirty="0">
                <a:latin typeface="Times New Roman"/>
                <a:cs typeface="Times New Roman"/>
              </a:rPr>
              <a:t>is going to be…How is your day going to be?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Today </a:t>
            </a:r>
            <a:r>
              <a:rPr lang="en-US" sz="2600" dirty="0">
                <a:latin typeface="Times New Roman"/>
                <a:cs typeface="Times New Roman"/>
              </a:rPr>
              <a:t>is going to be </a:t>
            </a:r>
            <a:r>
              <a:rPr lang="en-US" sz="2600" b="1" dirty="0" smtClean="0">
                <a:latin typeface="Times New Roman"/>
                <a:cs typeface="Times New Roman"/>
              </a:rPr>
              <a:t>____(PATIENT).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Today </a:t>
            </a:r>
            <a:r>
              <a:rPr lang="en-US" sz="2600" dirty="0">
                <a:latin typeface="Times New Roman"/>
                <a:cs typeface="Times New Roman"/>
              </a:rPr>
              <a:t>I’m going to </a:t>
            </a:r>
            <a:r>
              <a:rPr lang="en-US" sz="2600" dirty="0" smtClean="0">
                <a:latin typeface="Times New Roman"/>
                <a:cs typeface="Times New Roman"/>
              </a:rPr>
              <a:t>be: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                        </a:t>
            </a:r>
            <a:r>
              <a:rPr lang="en-US" sz="2600" b="1" dirty="0" smtClean="0">
                <a:latin typeface="Times New Roman"/>
                <a:cs typeface="Times New Roman"/>
              </a:rPr>
              <a:t>*Happy                            *Helpful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         Good </a:t>
            </a:r>
            <a:r>
              <a:rPr lang="en-US" sz="2600" dirty="0">
                <a:latin typeface="Times New Roman"/>
                <a:cs typeface="Times New Roman"/>
              </a:rPr>
              <a:t>morning, </a:t>
            </a:r>
            <a:r>
              <a:rPr lang="en-US" sz="2600" dirty="0" smtClean="0">
                <a:latin typeface="Times New Roman"/>
                <a:cs typeface="Times New Roman"/>
              </a:rPr>
              <a:t>Good </a:t>
            </a:r>
            <a:r>
              <a:rPr lang="en-US" sz="2600" dirty="0">
                <a:latin typeface="Times New Roman"/>
                <a:cs typeface="Times New Roman"/>
              </a:rPr>
              <a:t>morning!  It’s lovely to see you!  </a:t>
            </a:r>
            <a:r>
              <a:rPr lang="en-US" sz="2600" dirty="0" smtClean="0">
                <a:latin typeface="Times New Roman"/>
                <a:cs typeface="Times New Roman"/>
              </a:rPr>
              <a:t>X 2</a:t>
            </a:r>
            <a:endParaRPr lang="en-US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bahai c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89" y="4546600"/>
            <a:ext cx="2396612" cy="2311399"/>
          </a:xfrm>
          <a:prstGeom prst="rect">
            <a:avLst/>
          </a:prstGeom>
        </p:spPr>
      </p:pic>
      <p:pic>
        <p:nvPicPr>
          <p:cNvPr id="5" name="Picture 4" descr="bahai 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600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6732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Opening prayer 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8" y="1310467"/>
            <a:ext cx="8666866" cy="299483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i="1" dirty="0" smtClean="0">
                <a:latin typeface="Times New Roman"/>
                <a:cs typeface="Times New Roman"/>
              </a:rPr>
              <a:t>“O God, guide me, protect me,                  make of me a shining lamp and a brilliant star.  Thou art the Mighty and the Powerful.” </a:t>
            </a:r>
            <a:r>
              <a:rPr lang="en-US" sz="4800" i="1" dirty="0" smtClean="0">
                <a:latin typeface="Times New Roman"/>
                <a:cs typeface="Times New Roman"/>
              </a:rPr>
              <a:t>– ‘</a:t>
            </a:r>
            <a:r>
              <a:rPr lang="en-US" sz="4800" i="1" dirty="0" err="1" smtClean="0">
                <a:latin typeface="Times New Roman"/>
                <a:cs typeface="Times New Roman"/>
              </a:rPr>
              <a:t>Abdu’l-Baha</a:t>
            </a:r>
            <a:endParaRPr lang="en-US" sz="4800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3 Imagen" descr="big_gold_st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273" y="3903237"/>
            <a:ext cx="2788378" cy="27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7800"/>
            <a:ext cx="8042276" cy="936532"/>
          </a:xfrm>
        </p:spPr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22400"/>
            <a:ext cx="8547100" cy="4521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Hello </a:t>
            </a:r>
            <a:r>
              <a:rPr lang="en-US" sz="2800" dirty="0">
                <a:latin typeface="Times New Roman"/>
                <a:cs typeface="Times New Roman"/>
              </a:rPr>
              <a:t>everybody!  So glad to see </a:t>
            </a:r>
            <a:r>
              <a:rPr lang="en-US" sz="2800" dirty="0" smtClean="0">
                <a:latin typeface="Times New Roman"/>
                <a:cs typeface="Times New Roman"/>
              </a:rPr>
              <a:t>you!               Hello everybody, so glad to see you too!  Hello to ____, so glad to see you!  Hello to _______, so glad to see you too!  Hello everybody!  So glad to see you!                 Hello everybody, so glad to see you!</a:t>
            </a:r>
          </a:p>
          <a:p>
            <a:endParaRPr lang="en-US" dirty="0"/>
          </a:p>
        </p:txBody>
      </p:sp>
      <p:pic>
        <p:nvPicPr>
          <p:cNvPr id="5" name="Picture 4" descr="bahai 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89" y="4110996"/>
            <a:ext cx="4999756" cy="20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0" y="-310777"/>
            <a:ext cx="8042276" cy="1336956"/>
          </a:xfrm>
        </p:spPr>
        <p:txBody>
          <a:bodyPr/>
          <a:lstStyle/>
          <a:p>
            <a:r>
              <a:rPr lang="en-US" u="sng" dirty="0" smtClean="0">
                <a:latin typeface="Times New Roman"/>
                <a:cs typeface="Times New Roman"/>
              </a:rPr>
              <a:t> </a:t>
            </a:r>
            <a:r>
              <a:rPr lang="en-US" u="sng" dirty="0">
                <a:latin typeface="Times New Roman"/>
                <a:cs typeface="Times New Roman"/>
              </a:rPr>
              <a:t>Open and shut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591551" cy="51532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Open </a:t>
            </a:r>
            <a:r>
              <a:rPr lang="en-US" dirty="0">
                <a:latin typeface="Times New Roman"/>
                <a:cs typeface="Times New Roman"/>
              </a:rPr>
              <a:t>and shut them, open and shut them, give a little </a:t>
            </a:r>
            <a:r>
              <a:rPr lang="en-US" dirty="0" smtClean="0">
                <a:latin typeface="Times New Roman"/>
                <a:cs typeface="Times New Roman"/>
              </a:rPr>
              <a:t>clap  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Open </a:t>
            </a:r>
            <a:r>
              <a:rPr lang="en-US" dirty="0">
                <a:latin typeface="Times New Roman"/>
                <a:cs typeface="Times New Roman"/>
              </a:rPr>
              <a:t>and shut them, open and shut them, fold them in your lap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Creep </a:t>
            </a:r>
            <a:r>
              <a:rPr lang="en-US" dirty="0">
                <a:latin typeface="Times New Roman"/>
                <a:cs typeface="Times New Roman"/>
              </a:rPr>
              <a:t>them, creep them, slowly creep them right up to your chin.  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Open </a:t>
            </a:r>
            <a:r>
              <a:rPr lang="en-US" dirty="0">
                <a:latin typeface="Times New Roman"/>
                <a:cs typeface="Times New Roman"/>
              </a:rPr>
              <a:t>up your little mouth but do not let them in!</a:t>
            </a:r>
          </a:p>
          <a:p>
            <a:endParaRPr lang="en-US" dirty="0"/>
          </a:p>
        </p:txBody>
      </p:sp>
      <p:pic>
        <p:nvPicPr>
          <p:cNvPr id="5" name="Picture 4" descr="bahai c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42" y="212580"/>
            <a:ext cx="1535952" cy="1627197"/>
          </a:xfrm>
          <a:prstGeom prst="rect">
            <a:avLst/>
          </a:prstGeom>
        </p:spPr>
      </p:pic>
      <p:pic>
        <p:nvPicPr>
          <p:cNvPr id="6" name="Picture 5" descr="bahai 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96" y="1839777"/>
            <a:ext cx="1083554" cy="987238"/>
          </a:xfrm>
          <a:prstGeom prst="rect">
            <a:avLst/>
          </a:prstGeom>
        </p:spPr>
      </p:pic>
      <p:pic>
        <p:nvPicPr>
          <p:cNvPr id="7" name="Picture 6" descr="bahai 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86" y="2944585"/>
            <a:ext cx="819132" cy="1038038"/>
          </a:xfrm>
          <a:prstGeom prst="rect">
            <a:avLst/>
          </a:prstGeom>
        </p:spPr>
      </p:pic>
      <p:pic>
        <p:nvPicPr>
          <p:cNvPr id="8" name="Picture 7" descr="open mou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76" y="4584568"/>
            <a:ext cx="1144974" cy="12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6732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Virtues in You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97" y="1540933"/>
            <a:ext cx="9027403" cy="4486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dirty="0"/>
              <a:t>There are virtues in you and virtues in me. </a:t>
            </a:r>
            <a:endParaRPr lang="en-US" sz="3100" dirty="0" smtClean="0"/>
          </a:p>
          <a:p>
            <a:pPr marL="0" indent="0" algn="ctr">
              <a:buNone/>
            </a:pPr>
            <a:r>
              <a:rPr lang="en-US" sz="3100" dirty="0" smtClean="0"/>
              <a:t>Let’s </a:t>
            </a:r>
            <a:r>
              <a:rPr lang="en-US" sz="3100" dirty="0"/>
              <a:t>bring them all out so we can </a:t>
            </a:r>
            <a:r>
              <a:rPr lang="en-US" sz="3100" dirty="0" smtClean="0"/>
              <a:t>serve humanity</a:t>
            </a:r>
            <a:r>
              <a:rPr lang="en-US" sz="3100" dirty="0"/>
              <a:t>. </a:t>
            </a:r>
          </a:p>
        </p:txBody>
      </p:sp>
      <p:pic>
        <p:nvPicPr>
          <p:cNvPr id="4" name="Picture 3" descr="virt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42" y="3268452"/>
            <a:ext cx="2614252" cy="32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ople-helping-people-illustration-of-a-little-boy-helping-an-old-woman-cross-the-street-helping-the-old-clipart-331_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32112" y="4114800"/>
            <a:ext cx="2027741" cy="2674827"/>
          </a:xfrm>
          <a:prstGeom prst="rect">
            <a:avLst/>
          </a:prstGeom>
        </p:spPr>
      </p:pic>
      <p:pic>
        <p:nvPicPr>
          <p:cNvPr id="4" name="3 Imagen" descr="cleaning-clipart-free-clipart-images-image-2-clipart-cleaning-511_5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2631"/>
            <a:ext cx="2306944" cy="24107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39732"/>
          </a:xfrm>
        </p:spPr>
        <p:txBody>
          <a:bodyPr/>
          <a:lstStyle/>
          <a:p>
            <a:r>
              <a:rPr lang="en-US" u="sng" dirty="0" smtClean="0"/>
              <a:t>Good Character</a:t>
            </a:r>
            <a:endParaRPr lang="en-U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841325"/>
            <a:ext cx="8042276" cy="41022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/>
              <a:t>Good character, </a:t>
            </a:r>
          </a:p>
          <a:p>
            <a:pPr algn="ctr">
              <a:buNone/>
            </a:pPr>
            <a:r>
              <a:rPr lang="en-US" sz="4400" dirty="0" smtClean="0"/>
              <a:t>is doing the right thing, </a:t>
            </a:r>
          </a:p>
          <a:p>
            <a:pPr algn="ctr">
              <a:buNone/>
            </a:pPr>
            <a:r>
              <a:rPr lang="en-US" sz="4400" dirty="0" smtClean="0"/>
              <a:t>at the right time, </a:t>
            </a:r>
          </a:p>
          <a:p>
            <a:pPr algn="ctr">
              <a:buNone/>
            </a:pPr>
            <a:r>
              <a:rPr lang="en-US" sz="4400" dirty="0" smtClean="0"/>
              <a:t>and for the right reason           </a:t>
            </a:r>
            <a:r>
              <a:rPr lang="en-US" sz="4400" i="1" dirty="0" smtClean="0"/>
              <a:t>(x 8)</a:t>
            </a:r>
            <a:endParaRPr lang="en-US" sz="4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1502" y="254003"/>
            <a:ext cx="7626351" cy="648672"/>
          </a:xfrm>
        </p:spPr>
        <p:txBody>
          <a:bodyPr/>
          <a:lstStyle/>
          <a:p>
            <a:r>
              <a:rPr lang="en-US" u="sng" dirty="0" smtClean="0"/>
              <a:t>The Patience Song</a:t>
            </a:r>
            <a:endParaRPr lang="en-U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1733" y="1055072"/>
            <a:ext cx="8500534" cy="58029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We can be patient. We can wait, even if Dad’s a little bit late. We can have fun waiting for Mom to take us home today. Some things take time you see, like planting a seed to grow a tree. That’s how patient we can be while waiting here today.</a:t>
            </a:r>
          </a:p>
          <a:p>
            <a:pPr algn="ctr">
              <a:buNone/>
            </a:pPr>
            <a:r>
              <a:rPr lang="en-US" b="1" dirty="0" smtClean="0"/>
              <a:t>Chorus: </a:t>
            </a:r>
            <a:r>
              <a:rPr lang="en-US" dirty="0" smtClean="0"/>
              <a:t>Practicing patience makes me strong,               clapping my hands and sing a song,                                  What do we do as we wait a bit longer on the mat today?</a:t>
            </a:r>
          </a:p>
          <a:p>
            <a:pPr algn="ctr">
              <a:buNone/>
            </a:pPr>
            <a:r>
              <a:rPr lang="en-US" dirty="0" smtClean="0"/>
              <a:t>Twiddle my thumbs! On the mat today. </a:t>
            </a:r>
            <a:r>
              <a:rPr lang="en-US" b="1" dirty="0" smtClean="0"/>
              <a:t>(Chorus)                   </a:t>
            </a:r>
            <a:r>
              <a:rPr lang="en-US" dirty="0" smtClean="0"/>
              <a:t>Pat our knees! On the mat today.  </a:t>
            </a:r>
            <a:r>
              <a:rPr lang="en-US" b="1" dirty="0" smtClean="0"/>
              <a:t>(Chorus)                </a:t>
            </a:r>
            <a:r>
              <a:rPr lang="en-US" dirty="0" smtClean="0"/>
              <a:t>Stretch our arms! On the mat today. </a:t>
            </a:r>
            <a:r>
              <a:rPr lang="en-US" b="1" dirty="0" smtClean="0"/>
              <a:t>(Chorus)</a:t>
            </a:r>
          </a:p>
          <a:p>
            <a:pPr algn="ctr">
              <a:buNone/>
            </a:pPr>
            <a:r>
              <a:rPr lang="en-US" dirty="0" smtClean="0"/>
              <a:t>We were patient, we could wait, even though they were a little bit late. While we waited we were GREAT at practicing patience today!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4 Imagen" descr="th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95486"/>
            <a:ext cx="995363" cy="1571625"/>
          </a:xfrm>
          <a:prstGeom prst="rect">
            <a:avLst/>
          </a:prstGeom>
        </p:spPr>
      </p:pic>
      <p:pic>
        <p:nvPicPr>
          <p:cNvPr id="6" name="5 Imagen" descr="th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988775"/>
            <a:ext cx="971550" cy="148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633" y="338668"/>
            <a:ext cx="7501722" cy="699471"/>
          </a:xfrm>
        </p:spPr>
        <p:txBody>
          <a:bodyPr/>
          <a:lstStyle/>
          <a:p>
            <a:pPr algn="l"/>
            <a:r>
              <a:rPr lang="en-US" sz="3200" u="sng" dirty="0" smtClean="0"/>
              <a:t>Patient Under All Conditions</a:t>
            </a:r>
            <a:endParaRPr lang="en-US" sz="32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0933" y="1156670"/>
            <a:ext cx="8602134" cy="55827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Chorus:  I will be patient, patient under all conditions.</a:t>
            </a:r>
          </a:p>
          <a:p>
            <a:pPr>
              <a:buNone/>
            </a:pPr>
            <a:r>
              <a:rPr lang="en-US" dirty="0" smtClean="0"/>
              <a:t>When I want to use the same toy as my friend, I say, you go first, I can wait, wait, wait!  (Chorus)</a:t>
            </a:r>
          </a:p>
          <a:p>
            <a:pPr>
              <a:buNone/>
            </a:pPr>
            <a:r>
              <a:rPr lang="en-US" dirty="0" smtClean="0"/>
              <a:t>When I want to use the same crayon as my friends, I say, you can go first, I can wait, wait, wait! (Chorus)</a:t>
            </a:r>
          </a:p>
          <a:p>
            <a:pPr>
              <a:buNone/>
            </a:pPr>
            <a:r>
              <a:rPr lang="en-US" dirty="0" smtClean="0"/>
              <a:t>When I want to read the same book as my friend, I say, you go first, I can wait, wait, wait! (Chorus)</a:t>
            </a:r>
          </a:p>
          <a:p>
            <a:pPr>
              <a:buNone/>
            </a:pPr>
            <a:r>
              <a:rPr lang="en-US" dirty="0" smtClean="0"/>
              <a:t>When I want to drink the same water as my friend, I say, you go first, I can wait, wait, wait! (Chorus)</a:t>
            </a:r>
          </a:p>
          <a:p>
            <a:pPr>
              <a:buNone/>
            </a:pPr>
            <a:r>
              <a:rPr lang="en-US" dirty="0" smtClean="0"/>
              <a:t>When I want to eat the same apple as my friend, I say, you go first, I can wait, wait, wait!</a:t>
            </a:r>
          </a:p>
          <a:p>
            <a:pPr>
              <a:buNone/>
            </a:pPr>
            <a:r>
              <a:rPr lang="en-US" dirty="0" smtClean="0"/>
              <a:t>I will be patient. I will be patient. I will be patient… Under all conditions.</a:t>
            </a:r>
          </a:p>
        </p:txBody>
      </p:sp>
      <p:pic>
        <p:nvPicPr>
          <p:cNvPr id="4" name="3 Imagen" descr="canstock14001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91017"/>
            <a:ext cx="1553537" cy="149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41454</TotalTime>
  <Words>1121</Words>
  <Application>Microsoft Macintosh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Patience</vt:lpstr>
      <vt:lpstr>PowerPoint Presentation</vt:lpstr>
      <vt:lpstr>Opening prayer </vt:lpstr>
      <vt:lpstr>Hello </vt:lpstr>
      <vt:lpstr> Open and shut them</vt:lpstr>
      <vt:lpstr>Virtues in You</vt:lpstr>
      <vt:lpstr>Good Character</vt:lpstr>
      <vt:lpstr>The Patience Song</vt:lpstr>
      <vt:lpstr>Patient Under All Conditions</vt:lpstr>
      <vt:lpstr>Measure My Patience</vt:lpstr>
      <vt:lpstr>Waiting Patiently</vt:lpstr>
      <vt:lpstr>Sleeping Children</vt:lpstr>
      <vt:lpstr>Patience</vt:lpstr>
      <vt:lpstr>Patience (1/2)</vt:lpstr>
      <vt:lpstr>Patience (2/2)</vt:lpstr>
      <vt:lpstr>Teaching Peace</vt:lpstr>
      <vt:lpstr>Quotation on Patience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Cleanliness</dc:title>
  <dc:creator>Mona Moshfeghi</dc:creator>
  <cp:lastModifiedBy>Julie Iraninejad</cp:lastModifiedBy>
  <cp:revision>152</cp:revision>
  <dcterms:created xsi:type="dcterms:W3CDTF">2001-01-01T00:11:10Z</dcterms:created>
  <dcterms:modified xsi:type="dcterms:W3CDTF">2017-11-09T21:20:01Z</dcterms:modified>
</cp:coreProperties>
</file>