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87" r:id="rId4"/>
    <p:sldId id="288" r:id="rId5"/>
    <p:sldId id="289" r:id="rId6"/>
    <p:sldId id="291" r:id="rId7"/>
    <p:sldId id="292" r:id="rId8"/>
    <p:sldId id="290" r:id="rId9"/>
    <p:sldId id="293" r:id="rId10"/>
    <p:sldId id="294" r:id="rId11"/>
    <p:sldId id="295" r:id="rId12"/>
    <p:sldId id="296" r:id="rId13"/>
    <p:sldId id="297" r:id="rId14"/>
    <p:sldId id="298" r:id="rId15"/>
    <p:sldId id="299" r:id="rId16"/>
    <p:sldId id="257" r:id="rId17"/>
    <p:sldId id="28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2040" y="-6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5/21/17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5/21/17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5/21/17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5/21/17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5/21/17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5/21/17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4" Type="http://schemas.openxmlformats.org/officeDocument/2006/relationships/image" Target="../media/image24.jpg"/><Relationship Id="rId5" Type="http://schemas.openxmlformats.org/officeDocument/2006/relationships/image" Target="../media/image25.jpg"/><Relationship Id="rId1" Type="http://schemas.openxmlformats.org/officeDocument/2006/relationships/slideLayout" Target="../slideLayouts/slideLayout2.xml"/><Relationship Id="rId2" Type="http://schemas.openxmlformats.org/officeDocument/2006/relationships/image" Target="../media/image22.jpg"/></Relationships>
</file>

<file path=ppt/slides/_rels/slide11.xml.rels><?xml version="1.0" encoding="UTF-8" standalone="yes"?>
<Relationships xmlns="http://schemas.openxmlformats.org/package/2006/relationships"><Relationship Id="rId3" Type="http://schemas.openxmlformats.org/officeDocument/2006/relationships/image" Target="../media/image27.jpg"/><Relationship Id="rId4" Type="http://schemas.openxmlformats.org/officeDocument/2006/relationships/image" Target="../media/image28.jpg"/><Relationship Id="rId1" Type="http://schemas.openxmlformats.org/officeDocument/2006/relationships/slideLayout" Target="../slideLayouts/slideLayout2.xml"/><Relationship Id="rId2" Type="http://schemas.openxmlformats.org/officeDocument/2006/relationships/image" Target="../media/image26.jpg"/></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image" Target="../media/image29.jpg"/><Relationship Id="rId5" Type="http://schemas.openxmlformats.org/officeDocument/2006/relationships/image" Target="../media/image30.jpg"/><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13.xml.rels><?xml version="1.0" encoding="UTF-8" standalone="yes"?>
<Relationships xmlns="http://schemas.openxmlformats.org/package/2006/relationships"><Relationship Id="rId3" Type="http://schemas.openxmlformats.org/officeDocument/2006/relationships/image" Target="../media/image32.jpg"/><Relationship Id="rId4" Type="http://schemas.openxmlformats.org/officeDocument/2006/relationships/image" Target="../media/image33.jpg"/><Relationship Id="rId1" Type="http://schemas.openxmlformats.org/officeDocument/2006/relationships/slideLayout" Target="../slideLayouts/slideLayout2.xml"/><Relationship Id="rId2" Type="http://schemas.openxmlformats.org/officeDocument/2006/relationships/image" Target="../media/image31.jpg"/></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jpg"/><Relationship Id="rId1" Type="http://schemas.openxmlformats.org/officeDocument/2006/relationships/slideLayout" Target="../slideLayouts/slideLayout2.xml"/><Relationship Id="rId2" Type="http://schemas.openxmlformats.org/officeDocument/2006/relationships/image" Target="../media/image30.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5.jpg"/><Relationship Id="rId4" Type="http://schemas.openxmlformats.org/officeDocument/2006/relationships/image" Target="../media/image36.jpg"/><Relationship Id="rId5" Type="http://schemas.openxmlformats.org/officeDocument/2006/relationships/image" Target="../media/image37.gif"/><Relationship Id="rId6" Type="http://schemas.openxmlformats.org/officeDocument/2006/relationships/image" Target="../media/image38.jpg"/><Relationship Id="rId7" Type="http://schemas.openxmlformats.org/officeDocument/2006/relationships/image" Target="../media/image39.png"/><Relationship Id="rId1" Type="http://schemas.openxmlformats.org/officeDocument/2006/relationships/slideLayout" Target="../slideLayouts/slideLayout2.xml"/><Relationship Id="rId2" Type="http://schemas.openxmlformats.org/officeDocument/2006/relationships/image" Target="../media/image34.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0.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image" Target="../media/image8.jpg"/><Relationship Id="rId5" Type="http://schemas.openxmlformats.org/officeDocument/2006/relationships/image" Target="../media/image9.jpg"/><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image" Target="../media/image9.jpg"/><Relationship Id="rId5" Type="http://schemas.openxmlformats.org/officeDocument/2006/relationships/image" Target="../media/image10.jpg"/><Relationship Id="rId6" Type="http://schemas.openxmlformats.org/officeDocument/2006/relationships/image" Target="../media/image11.jpg"/><Relationship Id="rId7" Type="http://schemas.openxmlformats.org/officeDocument/2006/relationships/image" Target="../media/image12.jpg"/><Relationship Id="rId8" Type="http://schemas.openxmlformats.org/officeDocument/2006/relationships/image" Target="../media/image13.jpg"/><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 Id="rId3" Type="http://schemas.openxmlformats.org/officeDocument/2006/relationships/image" Target="../media/image15.jpg"/></Relationships>
</file>

<file path=ppt/slides/_rels/slide8.xml.rels><?xml version="1.0" encoding="UTF-8" standalone="yes"?>
<Relationships xmlns="http://schemas.openxmlformats.org/package/2006/relationships"><Relationship Id="rId3" Type="http://schemas.openxmlformats.org/officeDocument/2006/relationships/image" Target="../media/image17.jpg"/><Relationship Id="rId4" Type="http://schemas.openxmlformats.org/officeDocument/2006/relationships/image" Target="../media/image18.jpg"/><Relationship Id="rId1" Type="http://schemas.openxmlformats.org/officeDocument/2006/relationships/slideLayout" Target="../slideLayouts/slideLayout2.xml"/><Relationship Id="rId2" Type="http://schemas.openxmlformats.org/officeDocument/2006/relationships/image" Target="../media/image16.jpg"/></Relationships>
</file>

<file path=ppt/slides/_rels/slide9.xml.rels><?xml version="1.0" encoding="UTF-8" standalone="yes"?>
<Relationships xmlns="http://schemas.openxmlformats.org/package/2006/relationships"><Relationship Id="rId3" Type="http://schemas.openxmlformats.org/officeDocument/2006/relationships/image" Target="../media/image20.jpg"/><Relationship Id="rId4" Type="http://schemas.openxmlformats.org/officeDocument/2006/relationships/image" Target="../media/image21.jpg"/><Relationship Id="rId1" Type="http://schemas.openxmlformats.org/officeDocument/2006/relationships/slideLayout" Target="../slideLayouts/slideLayout2.xml"/><Relationship Id="rId2" Type="http://schemas.openxmlformats.org/officeDocument/2006/relationships/image" Target="../media/image1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72" y="1105376"/>
            <a:ext cx="7712363" cy="2239818"/>
          </a:xfrm>
        </p:spPr>
        <p:txBody>
          <a:bodyPr/>
          <a:lstStyle/>
          <a:p>
            <a:r>
              <a:rPr lang="en-US" sz="6000" dirty="0" smtClean="0">
                <a:latin typeface="Lucida Handwriting"/>
                <a:cs typeface="Lucida Handwriting"/>
              </a:rPr>
              <a:t>Gentleness </a:t>
            </a:r>
            <a:endParaRPr lang="en-US" sz="6000" dirty="0">
              <a:latin typeface="Lucida Handwriting"/>
              <a:cs typeface="Lucida Handwriting"/>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0830674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79886"/>
            <a:ext cx="8042276" cy="909763"/>
          </a:xfrm>
        </p:spPr>
        <p:txBody>
          <a:bodyPr/>
          <a:lstStyle/>
          <a:p>
            <a:r>
              <a:rPr lang="en-US" b="1" dirty="0">
                <a:latin typeface="Times New Roman"/>
                <a:cs typeface="Times New Roman"/>
              </a:rPr>
              <a:t>If An Animal Be Sick </a:t>
            </a:r>
            <a:endParaRPr lang="en-US" dirty="0">
              <a:latin typeface="Times New Roman"/>
              <a:cs typeface="Times New Roman"/>
            </a:endParaRPr>
          </a:p>
        </p:txBody>
      </p:sp>
      <p:sp>
        <p:nvSpPr>
          <p:cNvPr id="3" name="Content Placeholder 2"/>
          <p:cNvSpPr>
            <a:spLocks noGrp="1"/>
          </p:cNvSpPr>
          <p:nvPr>
            <p:ph idx="1"/>
          </p:nvPr>
        </p:nvSpPr>
        <p:spPr>
          <a:xfrm>
            <a:off x="284052" y="989648"/>
            <a:ext cx="8705389" cy="5868351"/>
          </a:xfrm>
        </p:spPr>
        <p:txBody>
          <a:bodyPr/>
          <a:lstStyle/>
          <a:p>
            <a:pPr marL="0" indent="0">
              <a:buNone/>
            </a:pPr>
            <a:r>
              <a:rPr lang="en-US" dirty="0" smtClean="0">
                <a:latin typeface="Times New Roman"/>
                <a:cs typeface="Times New Roman"/>
              </a:rPr>
              <a:t>If </a:t>
            </a:r>
            <a:r>
              <a:rPr lang="en-US" dirty="0">
                <a:latin typeface="Times New Roman"/>
                <a:cs typeface="Times New Roman"/>
              </a:rPr>
              <a:t>an animal be sick, let the children try to heal it</a:t>
            </a:r>
            <a:r>
              <a:rPr lang="en-US" dirty="0" smtClean="0">
                <a:latin typeface="Times New Roman"/>
                <a:cs typeface="Times New Roman"/>
              </a:rPr>
              <a:t>;</a:t>
            </a:r>
          </a:p>
          <a:p>
            <a:pPr marL="0" indent="0">
              <a:buNone/>
            </a:pPr>
            <a:endParaRPr lang="en-US" dirty="0" smtClean="0">
              <a:latin typeface="Times New Roman"/>
              <a:cs typeface="Times New Roman"/>
            </a:endParaRPr>
          </a:p>
          <a:p>
            <a:pPr marL="0" indent="0">
              <a:buNone/>
            </a:pPr>
            <a:r>
              <a:rPr lang="en-US" dirty="0" smtClean="0">
                <a:latin typeface="Times New Roman"/>
                <a:cs typeface="Times New Roman"/>
              </a:rPr>
              <a:t> </a:t>
            </a:r>
            <a:r>
              <a:rPr lang="en-US" dirty="0">
                <a:latin typeface="Times New Roman"/>
                <a:cs typeface="Times New Roman"/>
              </a:rPr>
              <a:t>if it be hungry, let them feed it; </a:t>
            </a:r>
          </a:p>
          <a:p>
            <a:pPr marL="0" indent="0">
              <a:buNone/>
            </a:pPr>
            <a:endParaRPr lang="en-US" dirty="0" smtClean="0">
              <a:latin typeface="Times New Roman"/>
              <a:cs typeface="Times New Roman"/>
            </a:endParaRPr>
          </a:p>
          <a:p>
            <a:pPr marL="0" indent="0">
              <a:buNone/>
            </a:pPr>
            <a:r>
              <a:rPr lang="en-US" dirty="0" smtClean="0">
                <a:latin typeface="Times New Roman"/>
                <a:cs typeface="Times New Roman"/>
              </a:rPr>
              <a:t>if </a:t>
            </a:r>
            <a:r>
              <a:rPr lang="en-US" dirty="0">
                <a:latin typeface="Times New Roman"/>
                <a:cs typeface="Times New Roman"/>
              </a:rPr>
              <a:t>thirsty, let them quench its thirst; </a:t>
            </a:r>
            <a:endParaRPr lang="en-US" dirty="0" smtClean="0">
              <a:latin typeface="Times New Roman"/>
              <a:cs typeface="Times New Roman"/>
            </a:endParaRPr>
          </a:p>
          <a:p>
            <a:pPr marL="0" indent="0">
              <a:buNone/>
            </a:pPr>
            <a:endParaRPr lang="en-US" dirty="0" smtClean="0">
              <a:latin typeface="Times New Roman"/>
              <a:cs typeface="Times New Roman"/>
            </a:endParaRPr>
          </a:p>
          <a:p>
            <a:pPr marL="0" indent="0">
              <a:buNone/>
            </a:pPr>
            <a:r>
              <a:rPr lang="en-US" dirty="0" smtClean="0">
                <a:latin typeface="Times New Roman"/>
                <a:cs typeface="Times New Roman"/>
              </a:rPr>
              <a:t>if </a:t>
            </a:r>
            <a:r>
              <a:rPr lang="en-US" dirty="0">
                <a:latin typeface="Times New Roman"/>
                <a:cs typeface="Times New Roman"/>
              </a:rPr>
              <a:t>weary let them see that it rests.</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5698" y="367712"/>
            <a:ext cx="1511300" cy="1905000"/>
          </a:xfrm>
          <a:prstGeom prst="rect">
            <a:avLst/>
          </a:prstGeom>
        </p:spPr>
      </p:pic>
      <p:pic>
        <p:nvPicPr>
          <p:cNvPr id="5" name="Picture 4" descr="bahai c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6090" y="1616723"/>
            <a:ext cx="1638300" cy="1612900"/>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41171" y="3304248"/>
            <a:ext cx="1790700" cy="1346200"/>
          </a:xfrm>
          <a:prstGeom prst="rect">
            <a:avLst/>
          </a:prstGeom>
        </p:spPr>
      </p:pic>
      <p:pic>
        <p:nvPicPr>
          <p:cNvPr id="7" name="Picture 6" descr="bahai c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03270" y="4863117"/>
            <a:ext cx="1892300" cy="1905000"/>
          </a:xfrm>
          <a:prstGeom prst="rect">
            <a:avLst/>
          </a:prstGeom>
        </p:spPr>
      </p:pic>
    </p:spTree>
    <p:extLst>
      <p:ext uri="{BB962C8B-B14F-4D97-AF65-F5344CB8AC3E}">
        <p14:creationId xmlns:p14="http://schemas.microsoft.com/office/powerpoint/2010/main" val="248045061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Sleeping Children</a:t>
            </a:r>
            <a:endParaRPr lang="en-US" dirty="0">
              <a:latin typeface="Times New Roman"/>
              <a:cs typeface="Times New Roman"/>
            </a:endParaRPr>
          </a:p>
        </p:txBody>
      </p:sp>
      <p:sp>
        <p:nvSpPr>
          <p:cNvPr id="3" name="Content Placeholder 2"/>
          <p:cNvSpPr>
            <a:spLocks noGrp="1"/>
          </p:cNvSpPr>
          <p:nvPr>
            <p:ph idx="1"/>
          </p:nvPr>
        </p:nvSpPr>
        <p:spPr/>
        <p:txBody>
          <a:bodyPr/>
          <a:lstStyle/>
          <a:p>
            <a:pPr marL="0" indent="0">
              <a:buNone/>
            </a:pPr>
            <a:r>
              <a:rPr lang="en-US" dirty="0">
                <a:latin typeface="Times New Roman"/>
                <a:cs typeface="Times New Roman"/>
              </a:rPr>
              <a:t>Sleeping children, sleeping children</a:t>
            </a:r>
          </a:p>
          <a:p>
            <a:pPr marL="0" indent="0">
              <a:buNone/>
            </a:pPr>
            <a:r>
              <a:rPr lang="en-US" dirty="0" err="1">
                <a:latin typeface="Times New Roman"/>
                <a:cs typeface="Times New Roman"/>
              </a:rPr>
              <a:t>Ssh</a:t>
            </a:r>
            <a:r>
              <a:rPr lang="en-US" dirty="0">
                <a:latin typeface="Times New Roman"/>
                <a:cs typeface="Times New Roman"/>
              </a:rPr>
              <a:t>, </a:t>
            </a:r>
            <a:r>
              <a:rPr lang="en-US" dirty="0" err="1">
                <a:latin typeface="Times New Roman"/>
                <a:cs typeface="Times New Roman"/>
              </a:rPr>
              <a:t>ssh</a:t>
            </a:r>
            <a:r>
              <a:rPr lang="en-US" dirty="0">
                <a:latin typeface="Times New Roman"/>
                <a:cs typeface="Times New Roman"/>
              </a:rPr>
              <a:t>, </a:t>
            </a:r>
            <a:r>
              <a:rPr lang="en-US" dirty="0" err="1">
                <a:latin typeface="Times New Roman"/>
                <a:cs typeface="Times New Roman"/>
              </a:rPr>
              <a:t>ssh</a:t>
            </a:r>
            <a:r>
              <a:rPr lang="en-US" dirty="0">
                <a:latin typeface="Times New Roman"/>
                <a:cs typeface="Times New Roman"/>
              </a:rPr>
              <a:t>, </a:t>
            </a:r>
            <a:r>
              <a:rPr lang="en-US" dirty="0" err="1">
                <a:latin typeface="Times New Roman"/>
                <a:cs typeface="Times New Roman"/>
              </a:rPr>
              <a:t>ssh</a:t>
            </a:r>
            <a:r>
              <a:rPr lang="en-US" dirty="0">
                <a:latin typeface="Times New Roman"/>
                <a:cs typeface="Times New Roman"/>
              </a:rPr>
              <a:t>, </a:t>
            </a:r>
            <a:r>
              <a:rPr lang="en-US" dirty="0" err="1">
                <a:latin typeface="Times New Roman"/>
                <a:cs typeface="Times New Roman"/>
              </a:rPr>
              <a:t>ssh</a:t>
            </a:r>
            <a:r>
              <a:rPr lang="en-US" dirty="0">
                <a:latin typeface="Times New Roman"/>
                <a:cs typeface="Times New Roman"/>
              </a:rPr>
              <a:t>, </a:t>
            </a:r>
            <a:r>
              <a:rPr lang="en-US" dirty="0" err="1">
                <a:latin typeface="Times New Roman"/>
                <a:cs typeface="Times New Roman"/>
              </a:rPr>
              <a:t>ssh</a:t>
            </a:r>
            <a:endParaRPr lang="en-US" dirty="0">
              <a:latin typeface="Times New Roman"/>
              <a:cs typeface="Times New Roman"/>
            </a:endParaRPr>
          </a:p>
          <a:p>
            <a:pPr marL="0" indent="0">
              <a:buNone/>
            </a:pPr>
            <a:r>
              <a:rPr lang="en-US" dirty="0">
                <a:latin typeface="Times New Roman"/>
                <a:cs typeface="Times New Roman"/>
              </a:rPr>
              <a:t>Now it’s time to wake up</a:t>
            </a:r>
          </a:p>
          <a:p>
            <a:pPr marL="0" indent="0">
              <a:buNone/>
            </a:pPr>
            <a:r>
              <a:rPr lang="en-US" dirty="0">
                <a:latin typeface="Times New Roman"/>
                <a:cs typeface="Times New Roman"/>
              </a:rPr>
              <a:t>Now it’s time to wake up</a:t>
            </a:r>
          </a:p>
          <a:p>
            <a:pPr marL="0" indent="0">
              <a:buNone/>
            </a:pPr>
            <a:r>
              <a:rPr lang="en-US" dirty="0">
                <a:latin typeface="Times New Roman"/>
                <a:cs typeface="Times New Roman"/>
              </a:rPr>
              <a:t>It’s a great day!</a:t>
            </a:r>
          </a:p>
          <a:p>
            <a:pPr marL="0" indent="0">
              <a:buNone/>
            </a:pPr>
            <a:r>
              <a:rPr lang="en-US" dirty="0">
                <a:latin typeface="Times New Roman"/>
                <a:cs typeface="Times New Roman"/>
              </a:rPr>
              <a:t>It’s a great day!</a:t>
            </a:r>
          </a:p>
          <a:p>
            <a:pPr marL="0" indent="0">
              <a:buNone/>
            </a:pPr>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5331" y="1444532"/>
            <a:ext cx="2126220" cy="1417480"/>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9889" y="3046216"/>
            <a:ext cx="1981435" cy="1320957"/>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0734" y="4914021"/>
            <a:ext cx="2591972" cy="1943979"/>
          </a:xfrm>
          <a:prstGeom prst="rect">
            <a:avLst/>
          </a:prstGeom>
        </p:spPr>
      </p:pic>
    </p:spTree>
    <p:extLst>
      <p:ext uri="{BB962C8B-B14F-4D97-AF65-F5344CB8AC3E}">
        <p14:creationId xmlns:p14="http://schemas.microsoft.com/office/powerpoint/2010/main" val="82099629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28540"/>
          </a:xfrm>
        </p:spPr>
        <p:txBody>
          <a:bodyPr/>
          <a:lstStyle/>
          <a:p>
            <a:r>
              <a:rPr lang="en-US" b="1" dirty="0">
                <a:latin typeface="Times New Roman"/>
                <a:cs typeface="Times New Roman"/>
              </a:rPr>
              <a:t>Fruits of the </a:t>
            </a:r>
            <a:r>
              <a:rPr lang="en-US" b="1" dirty="0" smtClean="0">
                <a:latin typeface="Times New Roman"/>
                <a:cs typeface="Times New Roman"/>
              </a:rPr>
              <a:t>Spirit </a:t>
            </a:r>
            <a:r>
              <a:rPr lang="en-US" sz="1200" b="1" dirty="0" smtClean="0">
                <a:latin typeface="Times New Roman"/>
                <a:cs typeface="Times New Roman"/>
              </a:rPr>
              <a:t>(1/3)</a:t>
            </a:r>
            <a:r>
              <a:rPr lang="en-US" b="1" dirty="0" smtClean="0">
                <a:latin typeface="Times New Roman"/>
                <a:cs typeface="Times New Roman"/>
              </a:rPr>
              <a:t> </a:t>
            </a:r>
            <a:endParaRPr lang="en-US" dirty="0">
              <a:latin typeface="Times New Roman"/>
              <a:cs typeface="Times New Roman"/>
            </a:endParaRPr>
          </a:p>
        </p:txBody>
      </p:sp>
      <p:sp>
        <p:nvSpPr>
          <p:cNvPr id="3" name="Content Placeholder 2"/>
          <p:cNvSpPr>
            <a:spLocks noGrp="1"/>
          </p:cNvSpPr>
          <p:nvPr>
            <p:ph idx="1"/>
          </p:nvPr>
        </p:nvSpPr>
        <p:spPr>
          <a:xfrm>
            <a:off x="233926" y="1036116"/>
            <a:ext cx="8521590" cy="5514809"/>
          </a:xfrm>
        </p:spPr>
        <p:txBody>
          <a:bodyPr>
            <a:normAutofit lnSpcReduction="10000"/>
          </a:bodyPr>
          <a:lstStyle/>
          <a:p>
            <a:pPr marL="0" indent="0">
              <a:buNone/>
            </a:pPr>
            <a:r>
              <a:rPr lang="en-US" dirty="0" smtClean="0">
                <a:latin typeface="Times New Roman"/>
                <a:cs typeface="Times New Roman"/>
              </a:rPr>
              <a:t>We </a:t>
            </a:r>
            <a:r>
              <a:rPr lang="en-US" dirty="0">
                <a:latin typeface="Times New Roman"/>
                <a:cs typeface="Times New Roman"/>
              </a:rPr>
              <a:t>can help a friendship start if we fill our hearts with </a:t>
            </a:r>
            <a:r>
              <a:rPr lang="en-US" dirty="0" smtClean="0">
                <a:latin typeface="Times New Roman"/>
                <a:cs typeface="Times New Roman"/>
              </a:rPr>
              <a:t>the fruits </a:t>
            </a:r>
            <a:r>
              <a:rPr lang="en-US" dirty="0">
                <a:latin typeface="Times New Roman"/>
                <a:cs typeface="Times New Roman"/>
              </a:rPr>
              <a:t>of the spirit</a:t>
            </a:r>
          </a:p>
          <a:p>
            <a:pPr marL="0" indent="0">
              <a:buNone/>
            </a:pPr>
            <a:r>
              <a:rPr lang="en-US" dirty="0">
                <a:latin typeface="Times New Roman"/>
                <a:cs typeface="Times New Roman"/>
              </a:rPr>
              <a:t>When you speak to another, be truthful</a:t>
            </a:r>
          </a:p>
          <a:p>
            <a:pPr marL="0" indent="0">
              <a:buNone/>
            </a:pPr>
            <a:r>
              <a:rPr lang="en-US" dirty="0">
                <a:latin typeface="Times New Roman"/>
                <a:cs typeface="Times New Roman"/>
              </a:rPr>
              <a:t>When you meet a stranger, be warm</a:t>
            </a:r>
          </a:p>
          <a:p>
            <a:pPr marL="0" indent="0">
              <a:buNone/>
            </a:pPr>
            <a:r>
              <a:rPr lang="en-US" dirty="0">
                <a:latin typeface="Times New Roman"/>
                <a:cs typeface="Times New Roman"/>
              </a:rPr>
              <a:t>These fruits in your heart have been growing ever since the day that you were </a:t>
            </a:r>
            <a:r>
              <a:rPr lang="en-US" dirty="0" smtClean="0">
                <a:latin typeface="Times New Roman"/>
                <a:cs typeface="Times New Roman"/>
              </a:rPr>
              <a:t>born</a:t>
            </a:r>
            <a:r>
              <a:rPr lang="en-US" dirty="0">
                <a:latin typeface="Times New Roman"/>
                <a:cs typeface="Times New Roman"/>
              </a:rPr>
              <a:t> </a:t>
            </a:r>
          </a:p>
          <a:p>
            <a:pPr marL="0" indent="0">
              <a:buNone/>
            </a:pPr>
            <a:r>
              <a:rPr lang="en-US" dirty="0">
                <a:latin typeface="Times New Roman"/>
                <a:cs typeface="Times New Roman"/>
              </a:rPr>
              <a:t>A fruit of the spirit is love</a:t>
            </a:r>
          </a:p>
          <a:p>
            <a:pPr marL="0" indent="0">
              <a:buNone/>
            </a:pPr>
            <a:r>
              <a:rPr lang="en-US" dirty="0">
                <a:latin typeface="Times New Roman"/>
                <a:cs typeface="Times New Roman"/>
              </a:rPr>
              <a:t>A fruit of the spirit is joy</a:t>
            </a:r>
          </a:p>
          <a:p>
            <a:pPr marL="0" indent="0">
              <a:buNone/>
            </a:pPr>
            <a:r>
              <a:rPr lang="en-US" dirty="0">
                <a:latin typeface="Times New Roman"/>
                <a:cs typeface="Times New Roman"/>
              </a:rPr>
              <a:t>A fruit of the spirit is peace</a:t>
            </a:r>
          </a:p>
          <a:p>
            <a:pPr marL="0" indent="0">
              <a:buNone/>
            </a:pPr>
            <a:r>
              <a:rPr lang="en-US" dirty="0">
                <a:latin typeface="Times New Roman"/>
                <a:cs typeface="Times New Roman"/>
              </a:rPr>
              <a:t>(repeated)</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4015" y="3639838"/>
            <a:ext cx="1195169" cy="1195169"/>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2856" y="4299568"/>
            <a:ext cx="1236153" cy="1415765"/>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36520" y="5550520"/>
            <a:ext cx="1307479" cy="1307479"/>
          </a:xfrm>
          <a:prstGeom prst="rect">
            <a:avLst/>
          </a:prstGeom>
        </p:spPr>
      </p:pic>
      <p:pic>
        <p:nvPicPr>
          <p:cNvPr id="7" name="Picture 6" descr="bahai c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15827" y="1604366"/>
            <a:ext cx="1520693" cy="1520693"/>
          </a:xfrm>
          <a:prstGeom prst="rect">
            <a:avLst/>
          </a:prstGeom>
        </p:spPr>
      </p:pic>
    </p:spTree>
    <p:extLst>
      <p:ext uri="{BB962C8B-B14F-4D97-AF65-F5344CB8AC3E}">
        <p14:creationId xmlns:p14="http://schemas.microsoft.com/office/powerpoint/2010/main" val="112337842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78405"/>
          </a:xfrm>
        </p:spPr>
        <p:txBody>
          <a:bodyPr/>
          <a:lstStyle/>
          <a:p>
            <a:r>
              <a:rPr lang="en-US" b="1" dirty="0">
                <a:latin typeface="Times New Roman"/>
                <a:cs typeface="Times New Roman"/>
              </a:rPr>
              <a:t>Fruits of the </a:t>
            </a:r>
            <a:r>
              <a:rPr lang="en-US" b="1" dirty="0" smtClean="0">
                <a:latin typeface="Times New Roman"/>
                <a:cs typeface="Times New Roman"/>
              </a:rPr>
              <a:t>Spirit </a:t>
            </a:r>
            <a:r>
              <a:rPr lang="en-US" sz="1200" b="1" dirty="0" smtClean="0">
                <a:latin typeface="Times New Roman"/>
                <a:cs typeface="Times New Roman"/>
              </a:rPr>
              <a:t>(2/3)</a:t>
            </a:r>
            <a:r>
              <a:rPr lang="en-US" b="1" dirty="0" smtClean="0">
                <a:latin typeface="Times New Roman"/>
                <a:cs typeface="Times New Roman"/>
              </a:rPr>
              <a:t> </a:t>
            </a:r>
            <a:endParaRPr lang="en-US" dirty="0"/>
          </a:p>
        </p:txBody>
      </p:sp>
      <p:sp>
        <p:nvSpPr>
          <p:cNvPr id="3" name="Content Placeholder 2"/>
          <p:cNvSpPr>
            <a:spLocks noGrp="1"/>
          </p:cNvSpPr>
          <p:nvPr>
            <p:ph idx="1"/>
          </p:nvPr>
        </p:nvSpPr>
        <p:spPr>
          <a:xfrm>
            <a:off x="315349" y="1215835"/>
            <a:ext cx="8042276" cy="4343400"/>
          </a:xfrm>
        </p:spPr>
        <p:txBody>
          <a:bodyPr/>
          <a:lstStyle/>
          <a:p>
            <a:pPr marL="0" indent="0">
              <a:buNone/>
            </a:pPr>
            <a:r>
              <a:rPr lang="en-US" dirty="0">
                <a:latin typeface="Times New Roman"/>
                <a:cs typeface="Times New Roman"/>
              </a:rPr>
              <a:t>If you touch a flower, be </a:t>
            </a:r>
            <a:r>
              <a:rPr lang="en-US" dirty="0" smtClean="0">
                <a:latin typeface="Times New Roman"/>
                <a:cs typeface="Times New Roman"/>
              </a:rPr>
              <a:t>gentle</a:t>
            </a:r>
          </a:p>
          <a:p>
            <a:pPr marL="0" indent="0">
              <a:buNone/>
            </a:pPr>
            <a:endParaRPr lang="en-US" dirty="0">
              <a:latin typeface="Times New Roman"/>
              <a:cs typeface="Times New Roman"/>
            </a:endParaRPr>
          </a:p>
          <a:p>
            <a:pPr marL="0" indent="0">
              <a:buNone/>
            </a:pPr>
            <a:r>
              <a:rPr lang="en-US" dirty="0">
                <a:latin typeface="Times New Roman"/>
                <a:cs typeface="Times New Roman"/>
              </a:rPr>
              <a:t>If you play with a dog, be kind</a:t>
            </a:r>
          </a:p>
          <a:p>
            <a:pPr marL="0" indent="0">
              <a:buNone/>
            </a:pPr>
            <a:endParaRPr lang="en-US" dirty="0" smtClean="0">
              <a:latin typeface="Times New Roman"/>
              <a:cs typeface="Times New Roman"/>
            </a:endParaRPr>
          </a:p>
          <a:p>
            <a:pPr marL="0" indent="0">
              <a:buNone/>
            </a:pPr>
            <a:r>
              <a:rPr lang="en-US" dirty="0" smtClean="0">
                <a:latin typeface="Times New Roman"/>
                <a:cs typeface="Times New Roman"/>
              </a:rPr>
              <a:t>These </a:t>
            </a:r>
            <a:r>
              <a:rPr lang="en-US" dirty="0">
                <a:latin typeface="Times New Roman"/>
                <a:cs typeface="Times New Roman"/>
              </a:rPr>
              <a:t>kind of fruits are the most delicious!</a:t>
            </a:r>
          </a:p>
          <a:p>
            <a:pPr marL="0" indent="0">
              <a:buNone/>
            </a:pPr>
            <a:endParaRPr lang="en-US" dirty="0" smtClean="0">
              <a:latin typeface="Times New Roman"/>
              <a:cs typeface="Times New Roman"/>
            </a:endParaRPr>
          </a:p>
          <a:p>
            <a:pPr marL="0" indent="0">
              <a:buNone/>
            </a:pPr>
            <a:r>
              <a:rPr lang="en-US" dirty="0" smtClean="0">
                <a:latin typeface="Times New Roman"/>
                <a:cs typeface="Times New Roman"/>
              </a:rPr>
              <a:t>Let’s </a:t>
            </a:r>
            <a:r>
              <a:rPr lang="en-US" dirty="0">
                <a:latin typeface="Times New Roman"/>
                <a:cs typeface="Times New Roman"/>
              </a:rPr>
              <a:t>see how many we can find!</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2668" y="1389093"/>
            <a:ext cx="1879600" cy="965200"/>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4318" y="2354293"/>
            <a:ext cx="1237461" cy="1237461"/>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625" y="3910500"/>
            <a:ext cx="1665199" cy="1132335"/>
          </a:xfrm>
          <a:prstGeom prst="rect">
            <a:avLst/>
          </a:prstGeom>
        </p:spPr>
      </p:pic>
    </p:spTree>
    <p:extLst>
      <p:ext uri="{BB962C8B-B14F-4D97-AF65-F5344CB8AC3E}">
        <p14:creationId xmlns:p14="http://schemas.microsoft.com/office/powerpoint/2010/main" val="1482713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95386"/>
          </a:xfrm>
        </p:spPr>
        <p:txBody>
          <a:bodyPr/>
          <a:lstStyle/>
          <a:p>
            <a:r>
              <a:rPr lang="en-US" b="1" dirty="0">
                <a:latin typeface="Times New Roman"/>
                <a:cs typeface="Times New Roman"/>
              </a:rPr>
              <a:t>Fruits of the </a:t>
            </a:r>
            <a:r>
              <a:rPr lang="en-US" b="1" dirty="0" smtClean="0">
                <a:latin typeface="Times New Roman"/>
                <a:cs typeface="Times New Roman"/>
              </a:rPr>
              <a:t>Spirit </a:t>
            </a:r>
            <a:r>
              <a:rPr lang="en-US" sz="1200" b="1" dirty="0" smtClean="0">
                <a:latin typeface="Times New Roman"/>
                <a:cs typeface="Times New Roman"/>
              </a:rPr>
              <a:t>(3/3)</a:t>
            </a:r>
            <a:r>
              <a:rPr lang="en-US" b="1" dirty="0" smtClean="0">
                <a:latin typeface="Times New Roman"/>
                <a:cs typeface="Times New Roman"/>
              </a:rPr>
              <a:t> </a:t>
            </a:r>
            <a:endParaRPr lang="en-US" dirty="0"/>
          </a:p>
        </p:txBody>
      </p:sp>
      <p:sp>
        <p:nvSpPr>
          <p:cNvPr id="3" name="Content Placeholder 2"/>
          <p:cNvSpPr>
            <a:spLocks noGrp="1"/>
          </p:cNvSpPr>
          <p:nvPr>
            <p:ph idx="1"/>
          </p:nvPr>
        </p:nvSpPr>
        <p:spPr>
          <a:xfrm>
            <a:off x="298639" y="1148989"/>
            <a:ext cx="8573839" cy="5050994"/>
          </a:xfrm>
        </p:spPr>
        <p:txBody>
          <a:bodyPr>
            <a:normAutofit/>
          </a:bodyPr>
          <a:lstStyle/>
          <a:p>
            <a:pPr marL="0" indent="0">
              <a:buNone/>
            </a:pPr>
            <a:r>
              <a:rPr lang="en-US" dirty="0">
                <a:latin typeface="Times New Roman"/>
                <a:cs typeface="Times New Roman"/>
              </a:rPr>
              <a:t>A fruit of the spirit is thoughtfulness</a:t>
            </a:r>
          </a:p>
          <a:p>
            <a:pPr marL="0" indent="0">
              <a:buNone/>
            </a:pPr>
            <a:r>
              <a:rPr lang="en-US" dirty="0">
                <a:latin typeface="Times New Roman"/>
                <a:cs typeface="Times New Roman"/>
              </a:rPr>
              <a:t>A fruit of the spirit is service</a:t>
            </a:r>
          </a:p>
          <a:p>
            <a:pPr marL="0" indent="0">
              <a:buNone/>
            </a:pPr>
            <a:r>
              <a:rPr lang="en-US" dirty="0">
                <a:latin typeface="Times New Roman"/>
                <a:cs typeface="Times New Roman"/>
              </a:rPr>
              <a:t>A fruit of the spirit is….</a:t>
            </a:r>
            <a:r>
              <a:rPr lang="en-US" dirty="0" smtClean="0">
                <a:latin typeface="Times New Roman"/>
                <a:cs typeface="Times New Roman"/>
              </a:rPr>
              <a:t>(gentleness)</a:t>
            </a:r>
            <a:r>
              <a:rPr lang="en-US" dirty="0">
                <a:latin typeface="Times New Roman"/>
                <a:cs typeface="Times New Roman"/>
              </a:rPr>
              <a:t>- </a:t>
            </a:r>
            <a:endParaRPr lang="en-US" dirty="0" smtClean="0">
              <a:latin typeface="Times New Roman"/>
              <a:cs typeface="Times New Roman"/>
            </a:endParaRPr>
          </a:p>
          <a:p>
            <a:pPr marL="0" indent="0">
              <a:buNone/>
            </a:pPr>
            <a:r>
              <a:rPr lang="en-US" dirty="0" smtClean="0">
                <a:latin typeface="Times New Roman"/>
                <a:cs typeface="Times New Roman"/>
              </a:rPr>
              <a:t>A </a:t>
            </a:r>
            <a:r>
              <a:rPr lang="en-US" dirty="0">
                <a:latin typeface="Times New Roman"/>
                <a:cs typeface="Times New Roman"/>
              </a:rPr>
              <a:t>fruit of the spirit is love</a:t>
            </a:r>
          </a:p>
          <a:p>
            <a:pPr marL="0" indent="0">
              <a:buNone/>
            </a:pPr>
            <a:r>
              <a:rPr lang="en-US" dirty="0">
                <a:latin typeface="Times New Roman"/>
                <a:cs typeface="Times New Roman"/>
              </a:rPr>
              <a:t>A fruit of the spirit is joy</a:t>
            </a:r>
          </a:p>
          <a:p>
            <a:pPr marL="0" indent="0">
              <a:buNone/>
            </a:pPr>
            <a:r>
              <a:rPr lang="en-US" dirty="0">
                <a:latin typeface="Times New Roman"/>
                <a:cs typeface="Times New Roman"/>
              </a:rPr>
              <a:t>A fruit of the spirit is…</a:t>
            </a:r>
            <a:r>
              <a:rPr lang="en-US" dirty="0" smtClean="0">
                <a:latin typeface="Times New Roman"/>
                <a:cs typeface="Times New Roman"/>
              </a:rPr>
              <a:t>(gentleness)</a:t>
            </a:r>
            <a:r>
              <a:rPr lang="en-US" dirty="0">
                <a:latin typeface="Times New Roman"/>
                <a:cs typeface="Times New Roman"/>
              </a:rPr>
              <a:t> </a:t>
            </a:r>
          </a:p>
          <a:p>
            <a:pPr marL="0" indent="0">
              <a:buNone/>
            </a:pPr>
            <a:r>
              <a:rPr lang="en-US" dirty="0">
                <a:latin typeface="Times New Roman"/>
                <a:cs typeface="Times New Roman"/>
              </a:rPr>
              <a:t>We can help a friendship start if we fill our hearts with the fruits of the spirit!</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4743" y="1102962"/>
            <a:ext cx="1320010" cy="1320010"/>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9342" y="2904549"/>
            <a:ext cx="777362" cy="777362"/>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50422" y="3681911"/>
            <a:ext cx="768642" cy="880325"/>
          </a:xfrm>
          <a:prstGeom prst="rect">
            <a:avLst/>
          </a:prstGeom>
        </p:spPr>
      </p:pic>
    </p:spTree>
    <p:extLst>
      <p:ext uri="{BB962C8B-B14F-4D97-AF65-F5344CB8AC3E}">
        <p14:creationId xmlns:p14="http://schemas.microsoft.com/office/powerpoint/2010/main" val="32072707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Closing </a:t>
            </a:r>
            <a:r>
              <a:rPr lang="en-US" dirty="0" smtClean="0">
                <a:latin typeface="Times New Roman"/>
                <a:cs typeface="Times New Roman"/>
              </a:rPr>
              <a:t>Quotation</a:t>
            </a:r>
            <a:endParaRPr lang="en-US" dirty="0">
              <a:latin typeface="Times New Roman"/>
              <a:cs typeface="Times New Roman"/>
            </a:endParaRPr>
          </a:p>
        </p:txBody>
      </p:sp>
      <p:sp>
        <p:nvSpPr>
          <p:cNvPr id="3" name="Content Placeholder 2"/>
          <p:cNvSpPr>
            <a:spLocks noGrp="1"/>
          </p:cNvSpPr>
          <p:nvPr>
            <p:ph idx="1"/>
          </p:nvPr>
        </p:nvSpPr>
        <p:spPr>
          <a:xfrm>
            <a:off x="549275" y="2456597"/>
            <a:ext cx="8042276" cy="3487004"/>
          </a:xfrm>
        </p:spPr>
        <p:txBody>
          <a:bodyPr>
            <a:normAutofit/>
          </a:bodyPr>
          <a:lstStyle/>
          <a:p>
            <a:pPr marL="0" indent="0">
              <a:buNone/>
            </a:pPr>
            <a:r>
              <a:rPr lang="en-US" sz="4000" dirty="0">
                <a:latin typeface="Lucida Calligraphy"/>
                <a:cs typeface="Lucida Calligraphy"/>
              </a:rPr>
              <a:t>We must associate with all humanity in </a:t>
            </a:r>
            <a:r>
              <a:rPr lang="en-US" sz="4000" dirty="0">
                <a:solidFill>
                  <a:schemeClr val="accent6">
                    <a:lumMod val="60000"/>
                    <a:lumOff val="40000"/>
                  </a:schemeClr>
                </a:solidFill>
                <a:latin typeface="Lucida Calligraphy"/>
                <a:cs typeface="Lucida Calligraphy"/>
              </a:rPr>
              <a:t>gentleness</a:t>
            </a:r>
            <a:r>
              <a:rPr lang="en-US" sz="4000" dirty="0">
                <a:latin typeface="Lucida Calligraphy"/>
                <a:cs typeface="Lucida Calligraphy"/>
              </a:rPr>
              <a:t> and </a:t>
            </a:r>
            <a:r>
              <a:rPr lang="en-US" sz="4000" dirty="0">
                <a:solidFill>
                  <a:schemeClr val="tx2">
                    <a:lumMod val="50000"/>
                    <a:lumOff val="50000"/>
                  </a:schemeClr>
                </a:solidFill>
                <a:latin typeface="Lucida Calligraphy"/>
                <a:cs typeface="Lucida Calligraphy"/>
              </a:rPr>
              <a:t>kindliness</a:t>
            </a:r>
            <a:r>
              <a:rPr lang="en-US" sz="4000" dirty="0">
                <a:latin typeface="Lucida Calligraphy"/>
                <a:cs typeface="Lucida Calligraphy"/>
              </a:rPr>
              <a:t>. </a:t>
            </a:r>
            <a:endParaRPr lang="en-US" sz="4000" dirty="0" smtClean="0">
              <a:latin typeface="Lucida Calligraphy"/>
              <a:cs typeface="Lucida Calligraphy"/>
            </a:endParaRPr>
          </a:p>
          <a:p>
            <a:pPr marL="0" indent="0">
              <a:buNone/>
            </a:pPr>
            <a:r>
              <a:rPr lang="en-US" sz="4000" dirty="0">
                <a:latin typeface="Lucida Calligraphy"/>
                <a:cs typeface="Lucida Calligraphy"/>
              </a:rPr>
              <a:t>	</a:t>
            </a:r>
            <a:r>
              <a:rPr lang="en-US" sz="4000" dirty="0" smtClean="0">
                <a:latin typeface="Lucida Calligraphy"/>
                <a:cs typeface="Lucida Calligraphy"/>
              </a:rPr>
              <a:t>		–</a:t>
            </a:r>
            <a:r>
              <a:rPr lang="en-US" sz="4000" dirty="0" err="1">
                <a:latin typeface="Lucida Calligraphy"/>
                <a:cs typeface="Lucida Calligraphy"/>
              </a:rPr>
              <a:t>Abdu’l-Baha</a:t>
            </a:r>
            <a:endParaRPr lang="en-US" sz="4000" dirty="0">
              <a:latin typeface="Lucida Calligraphy"/>
              <a:cs typeface="Lucida Calligraphy"/>
            </a:endParaRPr>
          </a:p>
          <a:p>
            <a:endParaRPr lang="en-US" sz="4000" dirty="0">
              <a:latin typeface="Times New Roman"/>
              <a:cs typeface="Times New Roman"/>
            </a:endParaRPr>
          </a:p>
        </p:txBody>
      </p:sp>
    </p:spTree>
    <p:extLst>
      <p:ext uri="{BB962C8B-B14F-4D97-AF65-F5344CB8AC3E}">
        <p14:creationId xmlns:p14="http://schemas.microsoft.com/office/powerpoint/2010/main" val="18818220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368" y="6858000"/>
            <a:ext cx="8042276" cy="1336956"/>
          </a:xfrm>
        </p:spPr>
        <p:txBody>
          <a:bodyPr/>
          <a:lstStyle/>
          <a:p>
            <a:endParaRPr lang="en-US" dirty="0"/>
          </a:p>
        </p:txBody>
      </p:sp>
      <p:sp>
        <p:nvSpPr>
          <p:cNvPr id="3" name="Content Placeholder 2"/>
          <p:cNvSpPr>
            <a:spLocks noGrp="1"/>
          </p:cNvSpPr>
          <p:nvPr>
            <p:ph idx="1"/>
          </p:nvPr>
        </p:nvSpPr>
        <p:spPr>
          <a:xfrm>
            <a:off x="304055" y="17889"/>
            <a:ext cx="8591551" cy="6618741"/>
          </a:xfrm>
        </p:spPr>
        <p:txBody>
          <a:bodyPr>
            <a:normAutofit lnSpcReduction="10000"/>
          </a:bodyPr>
          <a:lstStyle/>
          <a:p>
            <a:r>
              <a:rPr lang="en-US" b="1" dirty="0" smtClean="0">
                <a:latin typeface="Times New Roman"/>
                <a:cs typeface="Times New Roman"/>
              </a:rPr>
              <a:t>Gentle child</a:t>
            </a:r>
            <a:r>
              <a:rPr lang="en-US" b="1" dirty="0">
                <a:latin typeface="Times New Roman"/>
                <a:cs typeface="Times New Roman"/>
              </a:rPr>
              <a:t>, G</a:t>
            </a:r>
            <a:r>
              <a:rPr lang="en-US" b="1" dirty="0" smtClean="0">
                <a:latin typeface="Times New Roman"/>
                <a:cs typeface="Times New Roman"/>
              </a:rPr>
              <a:t>entle child</a:t>
            </a:r>
          </a:p>
          <a:p>
            <a:pPr marL="0" indent="0">
              <a:buNone/>
            </a:pPr>
            <a:r>
              <a:rPr lang="en-US" b="1" dirty="0" smtClean="0">
                <a:latin typeface="Times New Roman"/>
                <a:cs typeface="Times New Roman"/>
              </a:rPr>
              <a:t> 	turn </a:t>
            </a:r>
            <a:r>
              <a:rPr lang="en-US" b="1" dirty="0">
                <a:latin typeface="Times New Roman"/>
                <a:cs typeface="Times New Roman"/>
              </a:rPr>
              <a:t>around</a:t>
            </a:r>
            <a:r>
              <a:rPr lang="en-US" b="1" dirty="0" smtClean="0">
                <a:latin typeface="Times New Roman"/>
                <a:cs typeface="Times New Roman"/>
              </a:rPr>
              <a:t>.</a:t>
            </a:r>
            <a:endParaRPr lang="en-US" b="1" dirty="0">
              <a:latin typeface="Times New Roman"/>
              <a:cs typeface="Times New Roman"/>
            </a:endParaRPr>
          </a:p>
          <a:p>
            <a:r>
              <a:rPr lang="en-US" b="1" dirty="0" smtClean="0">
                <a:latin typeface="Times New Roman"/>
                <a:cs typeface="Times New Roman"/>
              </a:rPr>
              <a:t>Gentle child</a:t>
            </a:r>
            <a:r>
              <a:rPr lang="en-US" b="1" dirty="0">
                <a:latin typeface="Times New Roman"/>
                <a:cs typeface="Times New Roman"/>
              </a:rPr>
              <a:t>, Gentle child, </a:t>
            </a:r>
            <a:endParaRPr lang="en-US" b="1" dirty="0" smtClean="0">
              <a:latin typeface="Times New Roman"/>
              <a:cs typeface="Times New Roman"/>
            </a:endParaRPr>
          </a:p>
          <a:p>
            <a:pPr marL="0" indent="0">
              <a:buNone/>
            </a:pPr>
            <a:r>
              <a:rPr lang="en-US" b="1" dirty="0" smtClean="0">
                <a:latin typeface="Times New Roman"/>
                <a:cs typeface="Times New Roman"/>
              </a:rPr>
              <a:t>	touch </a:t>
            </a:r>
            <a:r>
              <a:rPr lang="en-US" b="1" dirty="0">
                <a:latin typeface="Times New Roman"/>
                <a:cs typeface="Times New Roman"/>
              </a:rPr>
              <a:t>the ground. </a:t>
            </a:r>
          </a:p>
          <a:p>
            <a:r>
              <a:rPr lang="en-US" b="1" dirty="0">
                <a:latin typeface="Times New Roman"/>
                <a:cs typeface="Times New Roman"/>
              </a:rPr>
              <a:t>Gentle </a:t>
            </a:r>
            <a:r>
              <a:rPr lang="en-US" b="1" dirty="0" smtClean="0">
                <a:latin typeface="Times New Roman"/>
                <a:cs typeface="Times New Roman"/>
              </a:rPr>
              <a:t>child</a:t>
            </a:r>
            <a:r>
              <a:rPr lang="en-US" b="1" dirty="0">
                <a:latin typeface="Times New Roman"/>
                <a:cs typeface="Times New Roman"/>
              </a:rPr>
              <a:t>, Gentle child, </a:t>
            </a:r>
            <a:endParaRPr lang="en-US" b="1" dirty="0" smtClean="0">
              <a:latin typeface="Times New Roman"/>
              <a:cs typeface="Times New Roman"/>
            </a:endParaRPr>
          </a:p>
          <a:p>
            <a:pPr marL="0" indent="0">
              <a:buNone/>
            </a:pPr>
            <a:r>
              <a:rPr lang="en-US" b="1" dirty="0" smtClean="0">
                <a:latin typeface="Times New Roman"/>
                <a:cs typeface="Times New Roman"/>
              </a:rPr>
              <a:t>	show </a:t>
            </a:r>
            <a:r>
              <a:rPr lang="en-US" b="1" dirty="0">
                <a:latin typeface="Times New Roman"/>
                <a:cs typeface="Times New Roman"/>
              </a:rPr>
              <a:t>your shoe. </a:t>
            </a:r>
            <a:endParaRPr lang="en-US" b="1" dirty="0" smtClean="0">
              <a:latin typeface="Times New Roman"/>
              <a:cs typeface="Times New Roman"/>
            </a:endParaRPr>
          </a:p>
          <a:p>
            <a:r>
              <a:rPr lang="en-US" b="1" dirty="0">
                <a:latin typeface="Times New Roman"/>
                <a:cs typeface="Times New Roman"/>
              </a:rPr>
              <a:t>Gentle </a:t>
            </a:r>
            <a:r>
              <a:rPr lang="en-US" b="1" dirty="0" smtClean="0">
                <a:latin typeface="Times New Roman"/>
                <a:cs typeface="Times New Roman"/>
              </a:rPr>
              <a:t>child</a:t>
            </a:r>
            <a:r>
              <a:rPr lang="en-US" b="1" dirty="0">
                <a:latin typeface="Times New Roman"/>
                <a:cs typeface="Times New Roman"/>
              </a:rPr>
              <a:t>, Gentle child</a:t>
            </a:r>
            <a:r>
              <a:rPr lang="en-US" b="1" dirty="0" smtClean="0">
                <a:latin typeface="Times New Roman"/>
                <a:cs typeface="Times New Roman"/>
              </a:rPr>
              <a:t>,</a:t>
            </a:r>
          </a:p>
          <a:p>
            <a:pPr marL="0" indent="0">
              <a:buNone/>
            </a:pPr>
            <a:r>
              <a:rPr lang="en-US" b="1" dirty="0" smtClean="0">
                <a:latin typeface="Times New Roman"/>
                <a:cs typeface="Times New Roman"/>
              </a:rPr>
              <a:t> 	I </a:t>
            </a:r>
            <a:r>
              <a:rPr lang="en-US" b="1" dirty="0">
                <a:latin typeface="Times New Roman"/>
                <a:cs typeface="Times New Roman"/>
              </a:rPr>
              <a:t>love you! </a:t>
            </a:r>
            <a:endParaRPr lang="en-US" b="1" dirty="0" smtClean="0">
              <a:latin typeface="Times New Roman"/>
              <a:cs typeface="Times New Roman"/>
            </a:endParaRPr>
          </a:p>
          <a:p>
            <a:r>
              <a:rPr lang="en-US" b="1" dirty="0">
                <a:latin typeface="Times New Roman"/>
                <a:cs typeface="Times New Roman"/>
              </a:rPr>
              <a:t>Gentle </a:t>
            </a:r>
            <a:r>
              <a:rPr lang="en-US" b="1" dirty="0" smtClean="0">
                <a:latin typeface="Times New Roman"/>
                <a:cs typeface="Times New Roman"/>
              </a:rPr>
              <a:t>child</a:t>
            </a:r>
            <a:r>
              <a:rPr lang="en-US" b="1" dirty="0">
                <a:latin typeface="Times New Roman"/>
                <a:cs typeface="Times New Roman"/>
              </a:rPr>
              <a:t>, Gentle child, </a:t>
            </a:r>
            <a:endParaRPr lang="en-US" b="1" dirty="0" smtClean="0">
              <a:latin typeface="Times New Roman"/>
              <a:cs typeface="Times New Roman"/>
            </a:endParaRPr>
          </a:p>
          <a:p>
            <a:pPr marL="0" indent="0">
              <a:buNone/>
            </a:pPr>
            <a:r>
              <a:rPr lang="en-US" b="1" dirty="0" smtClean="0">
                <a:latin typeface="Times New Roman"/>
                <a:cs typeface="Times New Roman"/>
              </a:rPr>
              <a:t>	reach </a:t>
            </a:r>
            <a:r>
              <a:rPr lang="en-US" b="1" dirty="0">
                <a:latin typeface="Times New Roman"/>
                <a:cs typeface="Times New Roman"/>
              </a:rPr>
              <a:t>for the sky. </a:t>
            </a:r>
            <a:endParaRPr lang="en-US" b="1" dirty="0" smtClean="0">
              <a:latin typeface="Times New Roman"/>
              <a:cs typeface="Times New Roman"/>
            </a:endParaRPr>
          </a:p>
          <a:p>
            <a:r>
              <a:rPr lang="en-US" b="1" dirty="0" smtClean="0">
                <a:latin typeface="Times New Roman"/>
                <a:cs typeface="Times New Roman"/>
              </a:rPr>
              <a:t>Children’s </a:t>
            </a:r>
            <a:r>
              <a:rPr lang="en-US" b="1" dirty="0">
                <a:latin typeface="Times New Roman"/>
                <a:cs typeface="Times New Roman"/>
              </a:rPr>
              <a:t>class is over.  It’s time to say goodbye! </a:t>
            </a:r>
          </a:p>
        </p:txBody>
      </p:sp>
      <p:pic>
        <p:nvPicPr>
          <p:cNvPr id="5" name="Picture 4" descr="pp cc bahai tur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5649" y="0"/>
            <a:ext cx="1905000" cy="1435100"/>
          </a:xfrm>
          <a:prstGeom prst="rect">
            <a:avLst/>
          </a:prstGeom>
        </p:spPr>
      </p:pic>
      <p:pic>
        <p:nvPicPr>
          <p:cNvPr id="6" name="Picture 5" descr="pp cc bahai reach for sk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649" y="4818513"/>
            <a:ext cx="1905000" cy="1066800"/>
          </a:xfrm>
          <a:prstGeom prst="rect">
            <a:avLst/>
          </a:prstGeom>
        </p:spPr>
      </p:pic>
      <p:pic>
        <p:nvPicPr>
          <p:cNvPr id="7" name="Picture 6" descr="pp cc bahai touch the ground.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2873" y="1435100"/>
            <a:ext cx="1638300" cy="1231900"/>
          </a:xfrm>
          <a:prstGeom prst="rect">
            <a:avLst/>
          </a:prstGeom>
        </p:spPr>
      </p:pic>
      <p:pic>
        <p:nvPicPr>
          <p:cNvPr id="8" name="Picture 7" descr="pp cc bahai love you.gi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6514" y="2993327"/>
            <a:ext cx="2172249" cy="2172249"/>
          </a:xfrm>
          <a:prstGeom prst="rect">
            <a:avLst/>
          </a:prstGeom>
        </p:spPr>
      </p:pic>
      <p:pic>
        <p:nvPicPr>
          <p:cNvPr id="9" name="Picture 8" descr="pp cc bahai .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17270" y="2321171"/>
            <a:ext cx="965200" cy="1511300"/>
          </a:xfrm>
          <a:prstGeom prst="rect">
            <a:avLst/>
          </a:prstGeom>
        </p:spPr>
      </p:pic>
      <p:pic>
        <p:nvPicPr>
          <p:cNvPr id="10" name="Picture 9" descr="pp cc bahai .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567697" y="5294993"/>
            <a:ext cx="1314773" cy="1542667"/>
          </a:xfrm>
          <a:prstGeom prst="rect">
            <a:avLst/>
          </a:prstGeom>
        </p:spPr>
      </p:pic>
    </p:spTree>
    <p:extLst>
      <p:ext uri="{BB962C8B-B14F-4D97-AF65-F5344CB8AC3E}">
        <p14:creationId xmlns:p14="http://schemas.microsoft.com/office/powerpoint/2010/main" val="395765569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3600" i="1" dirty="0" smtClean="0">
                <a:latin typeface="Lucida Calligraphy"/>
                <a:cs typeface="Lucida Calligraphy"/>
              </a:rPr>
              <a:t>See you next week for </a:t>
            </a:r>
          </a:p>
          <a:p>
            <a:pPr marL="0" indent="0" algn="ctr">
              <a:buNone/>
            </a:pPr>
            <a:r>
              <a:rPr lang="en-US" sz="3600" i="1" dirty="0" smtClean="0">
                <a:latin typeface="Lucida Calligraphy"/>
                <a:cs typeface="Lucida Calligraphy"/>
              </a:rPr>
              <a:t>another amazing class</a:t>
            </a:r>
          </a:p>
          <a:p>
            <a:pPr marL="0" indent="0" algn="ctr">
              <a:buNone/>
            </a:pPr>
            <a:r>
              <a:rPr lang="en-US" sz="3600" i="1" dirty="0" smtClean="0">
                <a:latin typeface="Lucida Calligraphy"/>
                <a:cs typeface="Lucida Calligraphy"/>
              </a:rPr>
              <a:t> </a:t>
            </a:r>
            <a:endParaRPr lang="en-US" sz="3600" i="1" dirty="0">
              <a:latin typeface="Lucida Calligraphy"/>
              <a:cs typeface="Lucida Calligraphy"/>
            </a:endParaRPr>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0408" y="3283962"/>
            <a:ext cx="1600200" cy="1727200"/>
          </a:xfrm>
          <a:prstGeom prst="rect">
            <a:avLst/>
          </a:prstGeom>
        </p:spPr>
      </p:pic>
    </p:spTree>
    <p:extLst>
      <p:ext uri="{BB962C8B-B14F-4D97-AF65-F5344CB8AC3E}">
        <p14:creationId xmlns:p14="http://schemas.microsoft.com/office/powerpoint/2010/main" val="35729375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141" y="-756559"/>
            <a:ext cx="6686409" cy="243179"/>
          </a:xfrm>
        </p:spPr>
        <p:txBody>
          <a:bodyPr/>
          <a:lstStyle/>
          <a:p>
            <a:endParaRPr lang="en-US" dirty="0"/>
          </a:p>
        </p:txBody>
      </p:sp>
      <p:sp>
        <p:nvSpPr>
          <p:cNvPr id="3" name="Content Placeholder 2"/>
          <p:cNvSpPr>
            <a:spLocks noGrp="1"/>
          </p:cNvSpPr>
          <p:nvPr>
            <p:ph idx="1"/>
          </p:nvPr>
        </p:nvSpPr>
        <p:spPr>
          <a:xfrm>
            <a:off x="549275" y="216161"/>
            <a:ext cx="8042276" cy="4107030"/>
          </a:xfrm>
        </p:spPr>
        <p:txBody>
          <a:bodyPr>
            <a:normAutofit lnSpcReduction="10000"/>
          </a:bodyPr>
          <a:lstStyle/>
          <a:p>
            <a:pPr marL="0" indent="0">
              <a:buNone/>
            </a:pPr>
            <a:r>
              <a:rPr lang="en-US" dirty="0">
                <a:latin typeface="Times New Roman"/>
                <a:cs typeface="Times New Roman"/>
              </a:rPr>
              <a:t>Good morning, good morning!  It’s lovely to see you!  Please come in and join us, we’d love to be with you.  Today is going to be wonderful.  Today is going to be joyful.  Good morning, good morning!  It’s lovely to see you!  Please come in and join us, we’d love to be with you.  Today is going to be beautiful.  Today is going to be peaceful.  Good morning, good morning!  It’s lovely to see you!  Please come in and join us, we’d love to be with you.  Today is going to be…How is your day going to be?  Get ready to sing!  Today is going to be _______</a:t>
            </a:r>
            <a:r>
              <a:rPr lang="en-US" dirty="0" smtClean="0">
                <a:latin typeface="Times New Roman"/>
                <a:cs typeface="Times New Roman"/>
              </a:rPr>
              <a:t>(Gentle!</a:t>
            </a:r>
            <a:r>
              <a:rPr lang="en-US" dirty="0">
                <a:latin typeface="Times New Roman"/>
                <a:cs typeface="Times New Roman"/>
              </a:rPr>
              <a:t>). Today I’m going to be happy.  Today I’m going to be helpful.  Good morning, good morning!  It’s lovely to see you!  Good morning, good morning!  It’s lovely to see you!</a:t>
            </a:r>
          </a:p>
          <a:p>
            <a:pPr marL="0" indent="0">
              <a:buNone/>
            </a:pPr>
            <a:endParaRPr lang="en-US" dirty="0"/>
          </a:p>
          <a:p>
            <a:endParaRPr lang="en-US" dirty="0"/>
          </a:p>
        </p:txBody>
      </p:sp>
      <p:pic>
        <p:nvPicPr>
          <p:cNvPr id="4" name="Picture 3" descr="bahai cc.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46289" y="4545540"/>
            <a:ext cx="2397711" cy="2312459"/>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545540"/>
            <a:ext cx="2312460" cy="2312460"/>
          </a:xfrm>
          <a:prstGeom prst="rect">
            <a:avLst/>
          </a:prstGeom>
        </p:spPr>
      </p:pic>
    </p:spTree>
    <p:extLst>
      <p:ext uri="{BB962C8B-B14F-4D97-AF65-F5344CB8AC3E}">
        <p14:creationId xmlns:p14="http://schemas.microsoft.com/office/powerpoint/2010/main" val="404041537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86732"/>
          </a:xfrm>
        </p:spPr>
        <p:txBody>
          <a:bodyPr/>
          <a:lstStyle/>
          <a:p>
            <a:r>
              <a:rPr lang="en-US" b="1" dirty="0" smtClean="0"/>
              <a:t>Opening prayer </a:t>
            </a:r>
            <a:endParaRPr lang="en-US" b="1" dirty="0"/>
          </a:p>
        </p:txBody>
      </p:sp>
      <p:sp>
        <p:nvSpPr>
          <p:cNvPr id="3" name="Content Placeholder 2"/>
          <p:cNvSpPr>
            <a:spLocks noGrp="1"/>
          </p:cNvSpPr>
          <p:nvPr>
            <p:ph idx="1"/>
          </p:nvPr>
        </p:nvSpPr>
        <p:spPr>
          <a:xfrm>
            <a:off x="243209" y="1310467"/>
            <a:ext cx="8348342" cy="4633134"/>
          </a:xfrm>
        </p:spPr>
        <p:txBody>
          <a:bodyPr/>
          <a:lstStyle/>
          <a:p>
            <a:pPr marL="0" indent="0">
              <a:buNone/>
            </a:pPr>
            <a:r>
              <a:rPr lang="en-US" sz="3200" i="1" dirty="0">
                <a:latin typeface="Times New Roman"/>
                <a:cs typeface="Times New Roman"/>
              </a:rPr>
              <a:t>God </a:t>
            </a:r>
            <a:r>
              <a:rPr lang="en-US" sz="3200" i="1" dirty="0" err="1">
                <a:latin typeface="Times New Roman"/>
                <a:cs typeface="Times New Roman"/>
              </a:rPr>
              <a:t>sufficeth</a:t>
            </a:r>
            <a:r>
              <a:rPr lang="en-US" sz="3200" i="1" dirty="0">
                <a:latin typeface="Times New Roman"/>
                <a:cs typeface="Times New Roman"/>
              </a:rPr>
              <a:t> all things above all things, </a:t>
            </a:r>
          </a:p>
          <a:p>
            <a:pPr marL="0" indent="0">
              <a:buNone/>
            </a:pPr>
            <a:r>
              <a:rPr lang="en-US" sz="3200" i="1" dirty="0">
                <a:latin typeface="Times New Roman"/>
                <a:cs typeface="Times New Roman"/>
              </a:rPr>
              <a:t>and nothing in the heavens or in the earth but God </a:t>
            </a:r>
            <a:r>
              <a:rPr lang="en-US" sz="3200" i="1" dirty="0" err="1">
                <a:latin typeface="Times New Roman"/>
                <a:cs typeface="Times New Roman"/>
              </a:rPr>
              <a:t>sufficeth</a:t>
            </a:r>
            <a:r>
              <a:rPr lang="en-US" sz="3200" i="1" dirty="0">
                <a:latin typeface="Times New Roman"/>
                <a:cs typeface="Times New Roman"/>
              </a:rPr>
              <a:t>. </a:t>
            </a:r>
            <a:endParaRPr lang="en-US" sz="3200" i="1" dirty="0" smtClean="0">
              <a:latin typeface="Times New Roman"/>
              <a:cs typeface="Times New Roman"/>
            </a:endParaRPr>
          </a:p>
          <a:p>
            <a:pPr marL="0" indent="0">
              <a:lnSpc>
                <a:spcPct val="80000"/>
              </a:lnSpc>
              <a:buNone/>
            </a:pPr>
            <a:r>
              <a:rPr lang="en-US" sz="3200" i="1" dirty="0" smtClean="0">
                <a:latin typeface="Times New Roman"/>
                <a:cs typeface="Times New Roman"/>
              </a:rPr>
              <a:t>Verily</a:t>
            </a:r>
            <a:r>
              <a:rPr lang="en-US" sz="3200" i="1" dirty="0">
                <a:latin typeface="Times New Roman"/>
                <a:cs typeface="Times New Roman"/>
              </a:rPr>
              <a:t>, He is in Himself the Knower</a:t>
            </a:r>
            <a:r>
              <a:rPr lang="en-US" sz="3200" i="1" dirty="0" smtClean="0">
                <a:latin typeface="Times New Roman"/>
                <a:cs typeface="Times New Roman"/>
              </a:rPr>
              <a:t>,</a:t>
            </a:r>
          </a:p>
          <a:p>
            <a:pPr marL="0" indent="0">
              <a:lnSpc>
                <a:spcPct val="80000"/>
              </a:lnSpc>
              <a:buNone/>
            </a:pPr>
            <a:r>
              <a:rPr lang="en-US" sz="3200" i="1" dirty="0" smtClean="0">
                <a:latin typeface="Times New Roman"/>
                <a:cs typeface="Times New Roman"/>
              </a:rPr>
              <a:t>the </a:t>
            </a:r>
            <a:r>
              <a:rPr lang="en-US" sz="3200" i="1" dirty="0">
                <a:latin typeface="Times New Roman"/>
                <a:cs typeface="Times New Roman"/>
              </a:rPr>
              <a:t>Sustainer, the Omnipotent. 	</a:t>
            </a:r>
            <a:endParaRPr lang="en-US" sz="3200" i="1" dirty="0" smtClean="0">
              <a:latin typeface="Times New Roman"/>
              <a:cs typeface="Times New Roman"/>
            </a:endParaRPr>
          </a:p>
          <a:p>
            <a:pPr marL="0" indent="0">
              <a:buNone/>
            </a:pPr>
            <a:r>
              <a:rPr lang="en-US" sz="3200" i="1" dirty="0">
                <a:latin typeface="Times New Roman"/>
                <a:cs typeface="Times New Roman"/>
              </a:rPr>
              <a:t>				</a:t>
            </a:r>
            <a:r>
              <a:rPr lang="en-US" sz="3200" i="1" dirty="0" smtClean="0">
                <a:latin typeface="Times New Roman"/>
                <a:cs typeface="Times New Roman"/>
              </a:rPr>
              <a:t>~</a:t>
            </a:r>
            <a:r>
              <a:rPr lang="en-US" sz="3200" i="1" dirty="0">
                <a:latin typeface="Times New Roman"/>
                <a:cs typeface="Times New Roman"/>
              </a:rPr>
              <a:t>The </a:t>
            </a:r>
            <a:r>
              <a:rPr lang="en-US" sz="3200" i="1" dirty="0" err="1">
                <a:latin typeface="Times New Roman"/>
                <a:cs typeface="Times New Roman"/>
              </a:rPr>
              <a:t>Báb</a:t>
            </a:r>
            <a:endParaRPr lang="en-US" sz="3200" i="1" dirty="0">
              <a:latin typeface="Times New Roman"/>
              <a:cs typeface="Times New Roman"/>
            </a:endParaRPr>
          </a:p>
          <a:p>
            <a:endParaRPr lang="en-US" dirty="0"/>
          </a:p>
        </p:txBody>
      </p:sp>
      <p:pic>
        <p:nvPicPr>
          <p:cNvPr id="5" name="Picture 4"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517" y="3793520"/>
            <a:ext cx="2596557" cy="2596557"/>
          </a:xfrm>
          <a:prstGeom prst="rect">
            <a:avLst/>
          </a:prstGeom>
        </p:spPr>
      </p:pic>
    </p:spTree>
    <p:extLst>
      <p:ext uri="{BB962C8B-B14F-4D97-AF65-F5344CB8AC3E}">
        <p14:creationId xmlns:p14="http://schemas.microsoft.com/office/powerpoint/2010/main" val="247457254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latin typeface="Times New Roman"/>
                <a:cs typeface="Times New Roman"/>
              </a:rPr>
              <a:t>Tony Chestnut knows I love you</a:t>
            </a:r>
          </a:p>
          <a:p>
            <a:pPr marL="0" indent="0">
              <a:buNone/>
            </a:pPr>
            <a:r>
              <a:rPr lang="en-US" dirty="0">
                <a:latin typeface="Times New Roman"/>
                <a:cs typeface="Times New Roman"/>
              </a:rPr>
              <a:t>Tony knows x 2</a:t>
            </a:r>
          </a:p>
          <a:p>
            <a:pPr marL="0" indent="0">
              <a:buNone/>
            </a:pPr>
            <a:r>
              <a:rPr lang="en-US" dirty="0">
                <a:latin typeface="Times New Roman"/>
                <a:cs typeface="Times New Roman"/>
              </a:rPr>
              <a:t>Tony Chestnut knows I love you</a:t>
            </a:r>
          </a:p>
          <a:p>
            <a:pPr marL="0" indent="0">
              <a:buNone/>
            </a:pPr>
            <a:r>
              <a:rPr lang="en-US" dirty="0">
                <a:latin typeface="Times New Roman"/>
                <a:cs typeface="Times New Roman"/>
              </a:rPr>
              <a:t>That’s what Tony knows.</a:t>
            </a:r>
          </a:p>
          <a:p>
            <a:pPr marL="0" indent="0">
              <a:buNone/>
            </a:pPr>
            <a:r>
              <a:rPr lang="en-US" dirty="0">
                <a:latin typeface="Times New Roman"/>
                <a:cs typeface="Times New Roman"/>
              </a:rPr>
              <a:t>(Repeat)</a:t>
            </a:r>
          </a:p>
          <a:p>
            <a:pPr marL="0" indent="0">
              <a:buNone/>
            </a:pPr>
            <a:endParaRPr lang="en-US" dirty="0"/>
          </a:p>
        </p:txBody>
      </p:sp>
      <p:pic>
        <p:nvPicPr>
          <p:cNvPr id="5" name="Picture 4"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2352" y="3968096"/>
            <a:ext cx="4671647" cy="2889903"/>
          </a:xfrm>
          <a:prstGeom prst="rect">
            <a:avLst/>
          </a:prstGeom>
        </p:spPr>
      </p:pic>
    </p:spTree>
    <p:extLst>
      <p:ext uri="{BB962C8B-B14F-4D97-AF65-F5344CB8AC3E}">
        <p14:creationId xmlns:p14="http://schemas.microsoft.com/office/powerpoint/2010/main" val="199726534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8920" y="869000"/>
            <a:ext cx="8042276" cy="5475678"/>
          </a:xfrm>
        </p:spPr>
        <p:txBody>
          <a:bodyPr/>
          <a:lstStyle/>
          <a:p>
            <a:pPr marL="0" indent="0">
              <a:buNone/>
            </a:pPr>
            <a:r>
              <a:rPr lang="en-US" sz="3600" dirty="0">
                <a:latin typeface="Times New Roman"/>
                <a:cs typeface="Times New Roman"/>
              </a:rPr>
              <a:t>Love, service, joy and gentleness.  </a:t>
            </a:r>
          </a:p>
          <a:p>
            <a:pPr marL="0" indent="0">
              <a:buNone/>
            </a:pPr>
            <a:r>
              <a:rPr lang="en-US" sz="3600" dirty="0">
                <a:latin typeface="Times New Roman"/>
                <a:cs typeface="Times New Roman"/>
              </a:rPr>
              <a:t>Love, service, joy and gentleness.  </a:t>
            </a:r>
          </a:p>
          <a:p>
            <a:pPr marL="0" indent="0">
              <a:buNone/>
            </a:pPr>
            <a:r>
              <a:rPr lang="en-US" sz="3600" dirty="0">
                <a:latin typeface="Times New Roman"/>
                <a:cs typeface="Times New Roman"/>
              </a:rPr>
              <a:t>These are virtues we possess.  </a:t>
            </a:r>
          </a:p>
          <a:p>
            <a:pPr marL="0" indent="0">
              <a:buNone/>
            </a:pPr>
            <a:r>
              <a:rPr lang="en-US" sz="3600" dirty="0">
                <a:latin typeface="Times New Roman"/>
                <a:cs typeface="Times New Roman"/>
              </a:rPr>
              <a:t>Love, service, joy and gentleness.</a:t>
            </a:r>
          </a:p>
          <a:p>
            <a:pPr marL="0" indent="0">
              <a:buNone/>
            </a:pPr>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0396" y="0"/>
            <a:ext cx="1320800" cy="1320800"/>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1892" y="2810303"/>
            <a:ext cx="1485900" cy="1701800"/>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4948" y="1756296"/>
            <a:ext cx="1892300" cy="825500"/>
          </a:xfrm>
          <a:prstGeom prst="rect">
            <a:avLst/>
          </a:prstGeom>
        </p:spPr>
      </p:pic>
      <p:pic>
        <p:nvPicPr>
          <p:cNvPr id="7" name="Picture 6" descr="bahai c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71692" y="4868289"/>
            <a:ext cx="1816100" cy="1206500"/>
          </a:xfrm>
          <a:prstGeom prst="rect">
            <a:avLst/>
          </a:prstGeom>
        </p:spPr>
      </p:pic>
    </p:spTree>
    <p:extLst>
      <p:ext uri="{BB962C8B-B14F-4D97-AF65-F5344CB8AC3E}">
        <p14:creationId xmlns:p14="http://schemas.microsoft.com/office/powerpoint/2010/main" val="31776778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297723"/>
          </a:xfrm>
        </p:spPr>
        <p:txBody>
          <a:bodyPr/>
          <a:lstStyle/>
          <a:p>
            <a:endParaRPr lang="en-US" dirty="0"/>
          </a:p>
        </p:txBody>
      </p:sp>
      <p:sp>
        <p:nvSpPr>
          <p:cNvPr id="3" name="Content Placeholder 2"/>
          <p:cNvSpPr>
            <a:spLocks noGrp="1"/>
          </p:cNvSpPr>
          <p:nvPr>
            <p:ph idx="1"/>
          </p:nvPr>
        </p:nvSpPr>
        <p:spPr>
          <a:xfrm>
            <a:off x="333088" y="465363"/>
            <a:ext cx="8042276" cy="4343400"/>
          </a:xfrm>
        </p:spPr>
        <p:txBody>
          <a:bodyPr/>
          <a:lstStyle/>
          <a:p>
            <a:pPr marL="0" indent="0">
              <a:buNone/>
            </a:pPr>
            <a:r>
              <a:rPr lang="en-US" dirty="0">
                <a:latin typeface="Times New Roman"/>
                <a:cs typeface="Times New Roman"/>
              </a:rPr>
              <a:t>The fruits of the spirit is love, joy, peace, long-suffering, </a:t>
            </a:r>
            <a:r>
              <a:rPr lang="en-US" dirty="0" smtClean="0">
                <a:latin typeface="Times New Roman"/>
                <a:cs typeface="Times New Roman"/>
              </a:rPr>
              <a:t>gentleness</a:t>
            </a:r>
            <a:r>
              <a:rPr lang="en-US" dirty="0">
                <a:latin typeface="Times New Roman"/>
                <a:cs typeface="Times New Roman"/>
              </a:rPr>
              <a:t>, goodness and faith.  X 5 </a:t>
            </a:r>
            <a:endParaRPr lang="en-US" dirty="0" smtClean="0">
              <a:latin typeface="Times New Roman"/>
              <a:cs typeface="Times New Roman"/>
            </a:endParaRPr>
          </a:p>
          <a:p>
            <a:pPr marL="0" indent="0">
              <a:buNone/>
            </a:pPr>
            <a:r>
              <a:rPr lang="en-US" dirty="0" smtClean="0">
                <a:latin typeface="Times New Roman"/>
                <a:cs typeface="Times New Roman"/>
              </a:rPr>
              <a:t> </a:t>
            </a:r>
            <a:r>
              <a:rPr lang="en-US" dirty="0">
                <a:latin typeface="Times New Roman"/>
                <a:cs typeface="Times New Roman"/>
              </a:rPr>
              <a:t>(The Bible, </a:t>
            </a:r>
            <a:r>
              <a:rPr lang="en-US" dirty="0" err="1">
                <a:latin typeface="Times New Roman"/>
                <a:cs typeface="Times New Roman"/>
              </a:rPr>
              <a:t>Galations</a:t>
            </a:r>
            <a:r>
              <a:rPr lang="en-US" dirty="0">
                <a:latin typeface="Times New Roman"/>
                <a:cs typeface="Times New Roman"/>
              </a:rPr>
              <a:t> 5:22)</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088" y="2352095"/>
            <a:ext cx="1320800" cy="1320800"/>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0323" y="2462377"/>
            <a:ext cx="1356343" cy="1553418"/>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275" y="4448693"/>
            <a:ext cx="1816100" cy="1206500"/>
          </a:xfrm>
          <a:prstGeom prst="rect">
            <a:avLst/>
          </a:prstGeom>
        </p:spPr>
      </p:pic>
      <p:pic>
        <p:nvPicPr>
          <p:cNvPr id="7" name="Picture 6" descr="bahai c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69221" y="2352095"/>
            <a:ext cx="1155700" cy="1663700"/>
          </a:xfrm>
          <a:prstGeom prst="rect">
            <a:avLst/>
          </a:prstGeom>
        </p:spPr>
      </p:pic>
      <p:pic>
        <p:nvPicPr>
          <p:cNvPr id="9" name="Picture 8" descr="bahai cc.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19573" y="2606095"/>
            <a:ext cx="1905000" cy="1066800"/>
          </a:xfrm>
          <a:prstGeom prst="rect">
            <a:avLst/>
          </a:prstGeom>
        </p:spPr>
      </p:pic>
      <p:pic>
        <p:nvPicPr>
          <p:cNvPr id="10" name="Picture 9" descr="bahai cc.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019921" y="4377200"/>
            <a:ext cx="1905000" cy="1270000"/>
          </a:xfrm>
          <a:prstGeom prst="rect">
            <a:avLst/>
          </a:prstGeom>
        </p:spPr>
      </p:pic>
      <p:pic>
        <p:nvPicPr>
          <p:cNvPr id="11" name="Picture 10" descr="bahai cc.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674886" y="4337095"/>
            <a:ext cx="1749687" cy="1318098"/>
          </a:xfrm>
          <a:prstGeom prst="rect">
            <a:avLst/>
          </a:prstGeom>
        </p:spPr>
      </p:pic>
    </p:spTree>
    <p:extLst>
      <p:ext uri="{BB962C8B-B14F-4D97-AF65-F5344CB8AC3E}">
        <p14:creationId xmlns:p14="http://schemas.microsoft.com/office/powerpoint/2010/main" val="205309085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577597"/>
          </a:xfrm>
        </p:spPr>
        <p:txBody>
          <a:bodyPr/>
          <a:lstStyle/>
          <a:p>
            <a:r>
              <a:rPr lang="en-US" b="1" dirty="0">
                <a:latin typeface="Times New Roman"/>
                <a:cs typeface="Times New Roman"/>
              </a:rPr>
              <a:t>Gentle Old </a:t>
            </a:r>
            <a:r>
              <a:rPr lang="en-US" b="1" dirty="0" smtClean="0">
                <a:latin typeface="Times New Roman"/>
                <a:cs typeface="Times New Roman"/>
              </a:rPr>
              <a:t>MacDonald </a:t>
            </a:r>
            <a:r>
              <a:rPr lang="en-US" sz="1200" b="1" dirty="0" smtClean="0">
                <a:latin typeface="Times New Roman"/>
                <a:cs typeface="Times New Roman"/>
              </a:rPr>
              <a:t>(2/3)</a:t>
            </a:r>
            <a:r>
              <a:rPr lang="en-US" b="1" dirty="0" smtClean="0">
                <a:latin typeface="Times New Roman"/>
                <a:cs typeface="Times New Roman"/>
              </a:rPr>
              <a:t> </a:t>
            </a:r>
            <a:endParaRPr lang="en-US" dirty="0"/>
          </a:p>
        </p:txBody>
      </p:sp>
      <p:sp>
        <p:nvSpPr>
          <p:cNvPr id="3" name="Content Placeholder 2"/>
          <p:cNvSpPr>
            <a:spLocks noGrp="1"/>
          </p:cNvSpPr>
          <p:nvPr>
            <p:ph idx="1"/>
          </p:nvPr>
        </p:nvSpPr>
        <p:spPr>
          <a:xfrm>
            <a:off x="365476" y="685173"/>
            <a:ext cx="8042276" cy="6049579"/>
          </a:xfrm>
        </p:spPr>
        <p:txBody>
          <a:bodyPr>
            <a:normAutofit/>
          </a:bodyPr>
          <a:lstStyle/>
          <a:p>
            <a:pPr marL="0" indent="0">
              <a:buNone/>
            </a:pPr>
            <a:r>
              <a:rPr lang="en-US" dirty="0">
                <a:latin typeface="Times New Roman"/>
                <a:cs typeface="Times New Roman"/>
              </a:rPr>
              <a:t>Old MacDonald had a farm,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 </a:t>
            </a:r>
          </a:p>
          <a:p>
            <a:pPr marL="0" indent="0">
              <a:buNone/>
            </a:pPr>
            <a:r>
              <a:rPr lang="en-US" dirty="0">
                <a:latin typeface="Times New Roman"/>
                <a:cs typeface="Times New Roman"/>
              </a:rPr>
              <a:t>and on that farm he had </a:t>
            </a:r>
            <a:r>
              <a:rPr lang="en-US" dirty="0" smtClean="0">
                <a:latin typeface="Times New Roman"/>
                <a:cs typeface="Times New Roman"/>
              </a:rPr>
              <a:t>a cat, </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a:t>
            </a:r>
            <a:endParaRPr lang="en-US" dirty="0" smtClean="0">
              <a:latin typeface="Times New Roman"/>
              <a:cs typeface="Times New Roman"/>
            </a:endParaRPr>
          </a:p>
          <a:p>
            <a:pPr marL="0" indent="0">
              <a:buNone/>
            </a:pPr>
            <a:r>
              <a:rPr lang="en-US" dirty="0">
                <a:latin typeface="Times New Roman"/>
                <a:cs typeface="Times New Roman"/>
              </a:rPr>
              <a:t>Be gentle with the </a:t>
            </a:r>
            <a:r>
              <a:rPr lang="en-US" dirty="0" smtClean="0">
                <a:latin typeface="Times New Roman"/>
                <a:cs typeface="Times New Roman"/>
              </a:rPr>
              <a:t>cat- meow! </a:t>
            </a:r>
            <a:endParaRPr lang="en-US" dirty="0">
              <a:latin typeface="Times New Roman"/>
              <a:cs typeface="Times New Roman"/>
            </a:endParaRPr>
          </a:p>
          <a:p>
            <a:pPr marL="0" indent="0">
              <a:buNone/>
            </a:pPr>
            <a:r>
              <a:rPr lang="en-US" dirty="0">
                <a:latin typeface="Times New Roman"/>
                <a:cs typeface="Times New Roman"/>
              </a:rPr>
              <a:t> We’re gentle with the </a:t>
            </a:r>
            <a:r>
              <a:rPr lang="en-US" dirty="0" smtClean="0">
                <a:latin typeface="Times New Roman"/>
                <a:cs typeface="Times New Roman"/>
              </a:rPr>
              <a:t>cat – meow!</a:t>
            </a:r>
          </a:p>
          <a:p>
            <a:pPr marL="0" indent="0">
              <a:buNone/>
            </a:pPr>
            <a:r>
              <a:rPr lang="en-US" dirty="0">
                <a:latin typeface="Times New Roman"/>
                <a:cs typeface="Times New Roman"/>
              </a:rPr>
              <a:t>Old MacDonald had a farm,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 </a:t>
            </a:r>
          </a:p>
          <a:p>
            <a:pPr marL="0" indent="0">
              <a:buNone/>
            </a:pPr>
            <a:r>
              <a:rPr lang="en-US" dirty="0">
                <a:latin typeface="Times New Roman"/>
                <a:cs typeface="Times New Roman"/>
              </a:rPr>
              <a:t>and on that farm he had a </a:t>
            </a:r>
            <a:r>
              <a:rPr lang="en-US" dirty="0" smtClean="0">
                <a:latin typeface="Times New Roman"/>
                <a:cs typeface="Times New Roman"/>
              </a:rPr>
              <a:t>horse, </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a:t>
            </a:r>
            <a:r>
              <a:rPr lang="en-US" dirty="0" smtClean="0">
                <a:latin typeface="Times New Roman"/>
                <a:cs typeface="Times New Roman"/>
              </a:rPr>
              <a:t>!</a:t>
            </a:r>
            <a:endParaRPr lang="en-US" dirty="0">
              <a:latin typeface="Times New Roman"/>
              <a:cs typeface="Times New Roman"/>
            </a:endParaRPr>
          </a:p>
          <a:p>
            <a:pPr marL="0" indent="0">
              <a:buNone/>
            </a:pPr>
            <a:r>
              <a:rPr lang="en-US" dirty="0">
                <a:latin typeface="Times New Roman"/>
                <a:cs typeface="Times New Roman"/>
              </a:rPr>
              <a:t>Be gentle with the </a:t>
            </a:r>
            <a:r>
              <a:rPr lang="en-US" dirty="0" smtClean="0">
                <a:latin typeface="Times New Roman"/>
                <a:cs typeface="Times New Roman"/>
              </a:rPr>
              <a:t>horse, neigh.</a:t>
            </a:r>
          </a:p>
          <a:p>
            <a:pPr marL="0" indent="0">
              <a:buNone/>
            </a:pPr>
            <a:r>
              <a:rPr lang="en-US" dirty="0">
                <a:latin typeface="Times New Roman"/>
                <a:cs typeface="Times New Roman"/>
              </a:rPr>
              <a:t>We’re gentle with the horse, neigh</a:t>
            </a:r>
          </a:p>
        </p:txBody>
      </p:sp>
      <p:pic>
        <p:nvPicPr>
          <p:cNvPr id="5" name="Picture 4"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5034" y="4595675"/>
            <a:ext cx="2463772" cy="1852604"/>
          </a:xfrm>
          <a:prstGeom prst="rect">
            <a:avLst/>
          </a:prstGeom>
        </p:spPr>
      </p:pic>
      <p:pic>
        <p:nvPicPr>
          <p:cNvPr id="6" name="Picture 5"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21501" y="869058"/>
            <a:ext cx="1911751" cy="2205866"/>
          </a:xfrm>
          <a:prstGeom prst="rect">
            <a:avLst/>
          </a:prstGeom>
        </p:spPr>
      </p:pic>
    </p:spTree>
    <p:extLst>
      <p:ext uri="{BB962C8B-B14F-4D97-AF65-F5344CB8AC3E}">
        <p14:creationId xmlns:p14="http://schemas.microsoft.com/office/powerpoint/2010/main" val="293591127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54857"/>
          </a:xfrm>
        </p:spPr>
        <p:txBody>
          <a:bodyPr/>
          <a:lstStyle/>
          <a:p>
            <a:r>
              <a:rPr lang="en-US" b="1" dirty="0">
                <a:latin typeface="Times New Roman"/>
                <a:cs typeface="Times New Roman"/>
              </a:rPr>
              <a:t>Gentle Old </a:t>
            </a:r>
            <a:r>
              <a:rPr lang="en-US" b="1" dirty="0" smtClean="0">
                <a:latin typeface="Times New Roman"/>
                <a:cs typeface="Times New Roman"/>
              </a:rPr>
              <a:t>MacDonald </a:t>
            </a:r>
            <a:r>
              <a:rPr lang="en-US" sz="1400" b="1" dirty="0" smtClean="0">
                <a:latin typeface="Times New Roman"/>
                <a:cs typeface="Times New Roman"/>
              </a:rPr>
              <a:t>(1/3) </a:t>
            </a:r>
            <a:endParaRPr lang="en-US" sz="1400" b="1" dirty="0">
              <a:latin typeface="Times New Roman"/>
              <a:cs typeface="Times New Roman"/>
            </a:endParaRPr>
          </a:p>
        </p:txBody>
      </p:sp>
      <p:sp>
        <p:nvSpPr>
          <p:cNvPr id="3" name="Content Placeholder 2"/>
          <p:cNvSpPr>
            <a:spLocks noGrp="1"/>
          </p:cNvSpPr>
          <p:nvPr>
            <p:ph idx="1"/>
          </p:nvPr>
        </p:nvSpPr>
        <p:spPr>
          <a:xfrm>
            <a:off x="407103" y="785154"/>
            <a:ext cx="8042276" cy="5949597"/>
          </a:xfrm>
        </p:spPr>
        <p:txBody>
          <a:bodyPr>
            <a:normAutofit/>
          </a:bodyPr>
          <a:lstStyle/>
          <a:p>
            <a:pPr marL="0" indent="0">
              <a:buNone/>
            </a:pPr>
            <a:r>
              <a:rPr lang="en-US" dirty="0">
                <a:latin typeface="Times New Roman"/>
                <a:cs typeface="Times New Roman"/>
              </a:rPr>
              <a:t>Old MacDonald had a farm,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 </a:t>
            </a:r>
          </a:p>
          <a:p>
            <a:pPr marL="0" indent="0">
              <a:buNone/>
            </a:pPr>
            <a:r>
              <a:rPr lang="en-US" dirty="0">
                <a:latin typeface="Times New Roman"/>
                <a:cs typeface="Times New Roman"/>
              </a:rPr>
              <a:t>and on that farm he had a puppy,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a:t>
            </a:r>
            <a:r>
              <a:rPr lang="en-US" dirty="0" smtClean="0">
                <a:latin typeface="Times New Roman"/>
                <a:cs typeface="Times New Roman"/>
              </a:rPr>
              <a:t>o</a:t>
            </a:r>
            <a:endParaRPr lang="en-US" dirty="0">
              <a:latin typeface="Times New Roman"/>
              <a:cs typeface="Times New Roman"/>
            </a:endParaRPr>
          </a:p>
          <a:p>
            <a:pPr marL="0" indent="0">
              <a:buNone/>
            </a:pPr>
            <a:r>
              <a:rPr lang="en-US" dirty="0">
                <a:latin typeface="Times New Roman"/>
                <a:cs typeface="Times New Roman"/>
              </a:rPr>
              <a:t>Be gentle with the puppy- woof! </a:t>
            </a:r>
            <a:endParaRPr lang="en-US" dirty="0" smtClean="0">
              <a:latin typeface="Times New Roman"/>
              <a:cs typeface="Times New Roman"/>
            </a:endParaRPr>
          </a:p>
          <a:p>
            <a:pPr marL="0" indent="0">
              <a:buNone/>
            </a:pPr>
            <a:r>
              <a:rPr lang="en-US" dirty="0" smtClean="0">
                <a:latin typeface="Times New Roman"/>
                <a:cs typeface="Times New Roman"/>
              </a:rPr>
              <a:t> </a:t>
            </a:r>
            <a:r>
              <a:rPr lang="en-US" dirty="0">
                <a:latin typeface="Times New Roman"/>
                <a:cs typeface="Times New Roman"/>
              </a:rPr>
              <a:t>We’re gentle with the puppy- woof</a:t>
            </a:r>
            <a:r>
              <a:rPr lang="en-US" dirty="0" smtClean="0">
                <a:latin typeface="Times New Roman"/>
                <a:cs typeface="Times New Roman"/>
              </a:rPr>
              <a:t>!</a:t>
            </a:r>
          </a:p>
          <a:p>
            <a:pPr marL="0" indent="0">
              <a:buNone/>
            </a:pPr>
            <a:endParaRPr lang="en-US" dirty="0">
              <a:latin typeface="Times New Roman"/>
              <a:cs typeface="Times New Roman"/>
            </a:endParaRPr>
          </a:p>
          <a:p>
            <a:pPr marL="0" indent="0">
              <a:buNone/>
            </a:pPr>
            <a:r>
              <a:rPr lang="en-US" dirty="0">
                <a:latin typeface="Times New Roman"/>
                <a:cs typeface="Times New Roman"/>
              </a:rPr>
              <a:t>Old MacDonald had a farm,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a:t>
            </a:r>
            <a:r>
              <a:rPr lang="en-US" dirty="0" smtClean="0">
                <a:latin typeface="Times New Roman"/>
                <a:cs typeface="Times New Roman"/>
              </a:rPr>
              <a:t>!</a:t>
            </a:r>
            <a:r>
              <a:rPr lang="en-US" dirty="0">
                <a:latin typeface="Times New Roman"/>
                <a:cs typeface="Times New Roman"/>
              </a:rPr>
              <a:t> </a:t>
            </a:r>
          </a:p>
          <a:p>
            <a:pPr marL="0" indent="0">
              <a:buNone/>
            </a:pPr>
            <a:r>
              <a:rPr lang="en-US" dirty="0">
                <a:latin typeface="Times New Roman"/>
                <a:cs typeface="Times New Roman"/>
              </a:rPr>
              <a:t>Old Macdonald…he had a sheep</a:t>
            </a:r>
            <a:r>
              <a:rPr lang="en-US" dirty="0" smtClean="0">
                <a:latin typeface="Times New Roman"/>
                <a:cs typeface="Times New Roman"/>
              </a:rPr>
              <a:t>…</a:t>
            </a:r>
          </a:p>
          <a:p>
            <a:pPr marL="0" indent="0">
              <a:buNone/>
            </a:pPr>
            <a:r>
              <a:rPr lang="en-US" dirty="0" smtClean="0">
                <a:latin typeface="Times New Roman"/>
                <a:cs typeface="Times New Roman"/>
              </a:rPr>
              <a:t>be </a:t>
            </a:r>
            <a:r>
              <a:rPr lang="en-US" dirty="0">
                <a:latin typeface="Times New Roman"/>
                <a:cs typeface="Times New Roman"/>
              </a:rPr>
              <a:t>gentle with the sheep- baa!  </a:t>
            </a:r>
          </a:p>
          <a:p>
            <a:pPr marL="0" indent="0">
              <a:buNone/>
            </a:pPr>
            <a:r>
              <a:rPr lang="en-US" dirty="0">
                <a:latin typeface="Times New Roman"/>
                <a:cs typeface="Times New Roman"/>
              </a:rPr>
              <a:t>We’re gentle with the sheep- baa</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55955" y="785154"/>
            <a:ext cx="1386847" cy="1705944"/>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5647" y="2307712"/>
            <a:ext cx="1977455" cy="1977455"/>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50779" y="4751518"/>
            <a:ext cx="1498600" cy="1498600"/>
          </a:xfrm>
          <a:prstGeom prst="rect">
            <a:avLst/>
          </a:prstGeom>
        </p:spPr>
      </p:pic>
    </p:spTree>
    <p:extLst>
      <p:ext uri="{BB962C8B-B14F-4D97-AF65-F5344CB8AC3E}">
        <p14:creationId xmlns:p14="http://schemas.microsoft.com/office/powerpoint/2010/main" val="208593382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67691"/>
          </a:xfrm>
        </p:spPr>
        <p:txBody>
          <a:bodyPr/>
          <a:lstStyle/>
          <a:p>
            <a:r>
              <a:rPr lang="en-US" b="1" dirty="0">
                <a:latin typeface="Times New Roman"/>
                <a:cs typeface="Times New Roman"/>
              </a:rPr>
              <a:t>Gentle Old </a:t>
            </a:r>
            <a:r>
              <a:rPr lang="en-US" b="1" dirty="0" smtClean="0">
                <a:latin typeface="Times New Roman"/>
                <a:cs typeface="Times New Roman"/>
              </a:rPr>
              <a:t>MacDonald </a:t>
            </a:r>
            <a:r>
              <a:rPr lang="en-US" sz="1200" b="1" dirty="0" smtClean="0">
                <a:latin typeface="Times New Roman"/>
                <a:cs typeface="Times New Roman"/>
              </a:rPr>
              <a:t>(3/3)</a:t>
            </a:r>
            <a:r>
              <a:rPr lang="en-US" b="1" dirty="0" smtClean="0">
                <a:latin typeface="Times New Roman"/>
                <a:cs typeface="Times New Roman"/>
              </a:rPr>
              <a:t> </a:t>
            </a:r>
            <a:endParaRPr lang="en-US" dirty="0"/>
          </a:p>
        </p:txBody>
      </p:sp>
      <p:sp>
        <p:nvSpPr>
          <p:cNvPr id="3" name="Content Placeholder 2"/>
          <p:cNvSpPr>
            <a:spLocks noGrp="1"/>
          </p:cNvSpPr>
          <p:nvPr>
            <p:ph idx="1"/>
          </p:nvPr>
        </p:nvSpPr>
        <p:spPr>
          <a:xfrm>
            <a:off x="250635" y="875267"/>
            <a:ext cx="8340916" cy="5982733"/>
          </a:xfrm>
        </p:spPr>
        <p:txBody>
          <a:bodyPr/>
          <a:lstStyle/>
          <a:p>
            <a:pPr marL="0" indent="0">
              <a:buNone/>
            </a:pPr>
            <a:r>
              <a:rPr lang="en-US" dirty="0">
                <a:latin typeface="Times New Roman"/>
                <a:cs typeface="Times New Roman"/>
              </a:rPr>
              <a:t>…hen...be gentle with eggs, I’m gentle with the eggs, cluck, cluck, cluck</a:t>
            </a:r>
            <a:r>
              <a:rPr lang="en-US" dirty="0" smtClean="0">
                <a:latin typeface="Times New Roman"/>
                <a:cs typeface="Times New Roman"/>
              </a:rPr>
              <a:t>…</a:t>
            </a:r>
          </a:p>
          <a:p>
            <a:pPr marL="0" indent="0">
              <a:buNone/>
            </a:pPr>
            <a:endParaRPr lang="en-US" dirty="0">
              <a:latin typeface="Times New Roman"/>
              <a:cs typeface="Times New Roman"/>
            </a:endParaRPr>
          </a:p>
          <a:p>
            <a:pPr marL="0" indent="0">
              <a:buNone/>
            </a:pPr>
            <a:r>
              <a:rPr lang="en-US" dirty="0">
                <a:latin typeface="Times New Roman"/>
                <a:cs typeface="Times New Roman"/>
              </a:rPr>
              <a:t>…he had a field of prickles-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 OW!  </a:t>
            </a:r>
            <a:endParaRPr lang="en-US" dirty="0" smtClean="0">
              <a:latin typeface="Times New Roman"/>
              <a:cs typeface="Times New Roman"/>
            </a:endParaRPr>
          </a:p>
          <a:p>
            <a:pPr marL="0" indent="0">
              <a:buNone/>
            </a:pPr>
            <a:r>
              <a:rPr lang="en-US" dirty="0" smtClean="0">
                <a:latin typeface="Times New Roman"/>
                <a:cs typeface="Times New Roman"/>
              </a:rPr>
              <a:t>Be </a:t>
            </a:r>
            <a:r>
              <a:rPr lang="en-US" dirty="0">
                <a:latin typeface="Times New Roman"/>
                <a:cs typeface="Times New Roman"/>
              </a:rPr>
              <a:t>gentle on yourself, gentleness!  </a:t>
            </a:r>
            <a:endParaRPr lang="en-US" dirty="0" smtClean="0">
              <a:latin typeface="Times New Roman"/>
              <a:cs typeface="Times New Roman"/>
            </a:endParaRPr>
          </a:p>
          <a:p>
            <a:pPr marL="0" indent="0">
              <a:buNone/>
            </a:pPr>
            <a:r>
              <a:rPr lang="en-US" dirty="0" smtClean="0">
                <a:latin typeface="Times New Roman"/>
                <a:cs typeface="Times New Roman"/>
              </a:rPr>
              <a:t>I’m </a:t>
            </a:r>
            <a:r>
              <a:rPr lang="en-US" dirty="0">
                <a:latin typeface="Times New Roman"/>
                <a:cs typeface="Times New Roman"/>
              </a:rPr>
              <a:t>gentle on myself, gentleness!   </a:t>
            </a:r>
            <a:endParaRPr lang="en-US" dirty="0" smtClean="0">
              <a:latin typeface="Times New Roman"/>
              <a:cs typeface="Times New Roman"/>
            </a:endParaRPr>
          </a:p>
          <a:p>
            <a:pPr marL="0" indent="0">
              <a:buNone/>
            </a:pPr>
            <a:endParaRPr lang="en-US" dirty="0">
              <a:latin typeface="Times New Roman"/>
              <a:cs typeface="Times New Roman"/>
            </a:endParaRPr>
          </a:p>
          <a:p>
            <a:pPr marL="0" indent="0">
              <a:buNone/>
            </a:pPr>
            <a:r>
              <a:rPr lang="en-US" dirty="0">
                <a:latin typeface="Times New Roman"/>
                <a:cs typeface="Times New Roman"/>
              </a:rPr>
              <a:t>Old MacDonald had a farm,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 e-</a:t>
            </a:r>
            <a:r>
              <a:rPr lang="en-US" dirty="0" err="1">
                <a:latin typeface="Times New Roman"/>
                <a:cs typeface="Times New Roman"/>
              </a:rPr>
              <a:t>i</a:t>
            </a:r>
            <a:r>
              <a:rPr lang="en-US" dirty="0">
                <a:latin typeface="Times New Roman"/>
                <a:cs typeface="Times New Roman"/>
              </a:rPr>
              <a:t>-e-</a:t>
            </a:r>
            <a:r>
              <a:rPr lang="en-US" dirty="0" err="1">
                <a:latin typeface="Times New Roman"/>
                <a:cs typeface="Times New Roman"/>
              </a:rPr>
              <a:t>i</a:t>
            </a:r>
            <a:r>
              <a:rPr lang="en-US" dirty="0">
                <a:latin typeface="Times New Roman"/>
                <a:cs typeface="Times New Roman"/>
              </a:rPr>
              <a:t>-o! </a:t>
            </a:r>
          </a:p>
          <a:p>
            <a:endParaRPr lang="en-US" dirty="0"/>
          </a:p>
        </p:txBody>
      </p:sp>
      <p:pic>
        <p:nvPicPr>
          <p:cNvPr id="4" name="Picture 3"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4617" y="1267838"/>
            <a:ext cx="1308714" cy="1721992"/>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1833" y="3989951"/>
            <a:ext cx="1289718" cy="1289718"/>
          </a:xfrm>
          <a:prstGeom prst="rect">
            <a:avLst/>
          </a:prstGeom>
        </p:spPr>
      </p:pic>
      <p:pic>
        <p:nvPicPr>
          <p:cNvPr id="6" name="Picture 5" descr="bahai cc.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4616" y="2842009"/>
            <a:ext cx="1523817" cy="1147942"/>
          </a:xfrm>
          <a:prstGeom prst="rect">
            <a:avLst/>
          </a:prstGeom>
        </p:spPr>
      </p:pic>
    </p:spTree>
    <p:extLst>
      <p:ext uri="{BB962C8B-B14F-4D97-AF65-F5344CB8AC3E}">
        <p14:creationId xmlns:p14="http://schemas.microsoft.com/office/powerpoint/2010/main" val="204248726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36249</TotalTime>
  <Words>738</Words>
  <Application>Microsoft Macintosh PowerPoint</Application>
  <PresentationFormat>On-screen Show (4:3)</PresentationFormat>
  <Paragraphs>103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Breeze</vt:lpstr>
      <vt:lpstr>Gentleness </vt:lpstr>
      <vt:lpstr>PowerPoint Presentation</vt:lpstr>
      <vt:lpstr>Opening prayer </vt:lpstr>
      <vt:lpstr>PowerPoint Presentation</vt:lpstr>
      <vt:lpstr>PowerPoint Presentation</vt:lpstr>
      <vt:lpstr>PowerPoint Presentation</vt:lpstr>
      <vt:lpstr>Gentle Old MacDonald (2/3) </vt:lpstr>
      <vt:lpstr>Gentle Old MacDonald (1/3) </vt:lpstr>
      <vt:lpstr>Gentle Old MacDonald (3/3) </vt:lpstr>
      <vt:lpstr>If An Animal Be Sick </vt:lpstr>
      <vt:lpstr>Sleeping Children</vt:lpstr>
      <vt:lpstr>Fruits of the Spirit (1/3) </vt:lpstr>
      <vt:lpstr>Fruits of the Spirit (2/3) </vt:lpstr>
      <vt:lpstr>Fruits of the Spirit (3/3) </vt:lpstr>
      <vt:lpstr>Closing Quotation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Cleanliness</dc:title>
  <dc:creator>Mona Moshfeghi</dc:creator>
  <cp:lastModifiedBy>Julie Iraninejad</cp:lastModifiedBy>
  <cp:revision>47</cp:revision>
  <dcterms:created xsi:type="dcterms:W3CDTF">2001-01-01T00:11:10Z</dcterms:created>
  <dcterms:modified xsi:type="dcterms:W3CDTF">2017-05-21T20:40:26Z</dcterms:modified>
</cp:coreProperties>
</file>