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Indie Flower"/>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E82064-9672-4E9B-9460-2CD22F45E9B3}">
  <a:tblStyle styleId="{FFE82064-9672-4E9B-9460-2CD22F45E9B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1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IndieFlower-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S1RBSrOGng" TargetMode="External"/><Relationship Id="rId3" Type="http://schemas.openxmlformats.org/officeDocument/2006/relationships/hyperlink" Target="https://www.youtube.com/watch?v=q1VfQ9czSUA"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57d680ea0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57d680ea0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421f95e75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421f95e75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Christ emphasized unity of cities. By this time people were traveling, meeting and getting to know a larger group of people. Therefore Christ was given the task of uniting whole cities of people.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59ec07cb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59ec07cb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came the unity of states.  During this time people had better transportation and communication.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421f95e7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421f95e7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Muhammad broadened that area to include unity of nations. People were now able to travel to far away places.  See how it is progressing? Unity of families, then tribes, cities/states, nations?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What do you think comes next?? (the world)</a:t>
            </a:r>
            <a:endParaRPr sz="14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57d680ea0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57d680ea0_8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565656"/>
                </a:solidFill>
                <a:highlight>
                  <a:srgbClr val="FFFFFF"/>
                </a:highlight>
              </a:rPr>
              <a:t>Next to come was the Bab and Baha’u’llah. The Bab prepared people for the coming of Baha’u’llah Who taught us </a:t>
            </a:r>
            <a:r>
              <a:rPr lang="en" sz="1300" u="sng">
                <a:solidFill>
                  <a:srgbClr val="565656"/>
                </a:solidFill>
              </a:rPr>
              <a:t>Mankind </a:t>
            </a:r>
            <a:r>
              <a:rPr lang="en" sz="1300">
                <a:solidFill>
                  <a:srgbClr val="565656"/>
                </a:solidFill>
                <a:highlight>
                  <a:srgbClr val="FFFFFF"/>
                </a:highlight>
              </a:rPr>
              <a:t>is one. </a:t>
            </a:r>
            <a:endParaRPr sz="1300">
              <a:solidFill>
                <a:srgbClr val="565656"/>
              </a:solidFill>
              <a:highlight>
                <a:srgbClr val="FFFFFF"/>
              </a:highlight>
            </a:endParaRPr>
          </a:p>
          <a:p>
            <a:pPr indent="0" lvl="0" marL="0" rtl="0" algn="l">
              <a:spcBef>
                <a:spcPts val="0"/>
              </a:spcBef>
              <a:spcAft>
                <a:spcPts val="0"/>
              </a:spcAft>
              <a:buNone/>
            </a:pPr>
            <a:r>
              <a:rPr lang="en" sz="1300">
                <a:solidFill>
                  <a:srgbClr val="565656"/>
                </a:solidFill>
                <a:highlight>
                  <a:srgbClr val="FFFFFF"/>
                </a:highlight>
              </a:rPr>
              <a:t>Who can read these words of Baha’u’llah? This is now possible because there are jets, cell phones and the internet that make it possible for us to get to know people all over the world. We can even see the earth from space. All this technology had not been discovered during the times of Zooraster, Moses, Buddha, or Krisna for example. Now at this </a:t>
            </a:r>
            <a:r>
              <a:rPr lang="en" sz="1300">
                <a:solidFill>
                  <a:srgbClr val="565656"/>
                </a:solidFill>
                <a:highlight>
                  <a:srgbClr val="FFFFFF"/>
                </a:highlight>
              </a:rPr>
              <a:t>point</a:t>
            </a:r>
            <a:r>
              <a:rPr lang="en" sz="1300">
                <a:solidFill>
                  <a:srgbClr val="565656"/>
                </a:solidFill>
                <a:highlight>
                  <a:srgbClr val="FFFFFF"/>
                </a:highlight>
              </a:rPr>
              <a:t> in history it has and it is our responsibility to help people understand we are all one family. </a:t>
            </a:r>
            <a:endParaRPr sz="1300">
              <a:solidFill>
                <a:srgbClr val="565656"/>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40a14da0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40a14da0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(Frog hop, crab walk, starfish </a:t>
            </a:r>
            <a:r>
              <a:rPr lang="en"/>
              <a:t>stretch</a:t>
            </a:r>
            <a:r>
              <a:rPr lang="en"/>
              <a:t> arms in jumping jacks, cheetah run fast as can, bear walk all 4s, gorilla squats, elephant </a:t>
            </a:r>
            <a:r>
              <a:rPr lang="en"/>
              <a:t>stomp</a:t>
            </a:r>
            <a:r>
              <a:rPr lang="en"/>
              <a:t> feet)</a:t>
            </a:r>
            <a:endParaRPr/>
          </a:p>
          <a:p>
            <a:pPr indent="0" lvl="0" marL="0" rtl="0" algn="l">
              <a:spcBef>
                <a:spcPts val="0"/>
              </a:spcBef>
              <a:spcAft>
                <a:spcPts val="0"/>
              </a:spcAft>
              <a:buNone/>
            </a:pPr>
            <a:r>
              <a:rPr lang="en"/>
              <a:t>Call each child’s name to lead class in specific animal movement for 30 seconds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4b11d5fc8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4b11d5fc8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seen how our </a:t>
            </a:r>
            <a:r>
              <a:rPr lang="en"/>
              <a:t>individual</a:t>
            </a:r>
            <a:r>
              <a:rPr lang="en"/>
              <a:t> body parts work in harmony to keep us healthy. When individual people work in harmony it keeps them healthy and the whole of society healthy.</a:t>
            </a:r>
            <a:endParaRPr/>
          </a:p>
          <a:p>
            <a:pPr indent="0" lvl="0" marL="0" rtl="0" algn="l">
              <a:spcBef>
                <a:spcPts val="0"/>
              </a:spcBef>
              <a:spcAft>
                <a:spcPts val="0"/>
              </a:spcAft>
              <a:buNone/>
            </a:pPr>
            <a:r>
              <a:rPr lang="en"/>
              <a:t>Baha’u’llah tells us (Read first sentence) So we must have unity before peace can be established. (Read second sentence)  Remember last class when we learned about searching for truth? Here Baha’u’llah tells us in order for all the people of the world to live in unity, we must obey the commands of God. We know when there is </a:t>
            </a:r>
            <a:r>
              <a:rPr lang="en"/>
              <a:t>unity</a:t>
            </a:r>
            <a:r>
              <a:rPr lang="en"/>
              <a:t> in a family the family members are happy and they are better able to deal with challenges.  We also see that when neighborhoods follow the commandment ‘prefer your brother before yourself’ those neighborhoods also prosper. That it why we put so much importance in finding things we can do to be of service to our neighbors and cities.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c58026af1b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c58026af1b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this picture and tell me how many races there are.(Trick question.Answer on next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c57d680ea0_8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c57d680ea0_8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one thing that mankind needs right now is to consciously recognize the oneness of mankind.  You already know that mankind is one. Now we must be unshakable and steadfast in helping the world unite..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c4be93a8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c4be93a8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Story for Grade 2 Lesson 10 on being a good friend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c147005a33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c147005a33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quote followed by video.  Please listen carefully bec our art activity today will relate to this song.</a:t>
            </a:r>
            <a:endParaRPr/>
          </a:p>
          <a:p>
            <a:pPr indent="0" lvl="0" marL="0" rtl="0" algn="l">
              <a:spcBef>
                <a:spcPts val="0"/>
              </a:spcBef>
              <a:spcAft>
                <a:spcPts val="0"/>
              </a:spcAft>
              <a:buNone/>
            </a:pPr>
            <a:r>
              <a:rPr lang="en"/>
              <a:t>URL Ali Youssefi  WAVES (End 5’46”)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c47b6924b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c47b6924b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Explain reward for saying prayers in the morning.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40a14da0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40a14da0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song we just heard spoke about (Read captions). Children choose which they </a:t>
            </a:r>
            <a:r>
              <a:rPr lang="en">
                <a:solidFill>
                  <a:schemeClr val="dk1"/>
                </a:solidFill>
              </a:rPr>
              <a:t>would</a:t>
            </a:r>
            <a:r>
              <a:rPr lang="en">
                <a:solidFill>
                  <a:schemeClr val="dk1"/>
                </a:solidFill>
              </a:rPr>
              <a:t> like to draw. Now that they are older, encourage children to copy phrase that suits their drawing. Music while drawing: </a:t>
            </a:r>
            <a:r>
              <a:rPr lang="en" sz="1400">
                <a:solidFill>
                  <a:schemeClr val="dk1"/>
                </a:solidFill>
              </a:rPr>
              <a:t>  </a:t>
            </a:r>
            <a:r>
              <a:rPr lang="en" sz="1400">
                <a:solidFill>
                  <a:schemeClr val="dk1"/>
                </a:solidFill>
              </a:rPr>
              <a:t>One Tree: </a:t>
            </a:r>
            <a:r>
              <a:rPr lang="en" sz="1400" u="sng">
                <a:solidFill>
                  <a:schemeClr val="hlink"/>
                </a:solidFill>
                <a:hlinkClick r:id="rId2"/>
              </a:rPr>
              <a:t>https://www.youtube.com/watch?v=nS1RBSrOGng</a:t>
            </a:r>
            <a:r>
              <a:rPr lang="en" sz="1400">
                <a:solidFill>
                  <a:schemeClr val="dk1"/>
                </a:solidFill>
              </a:rPr>
              <a:t> </a:t>
            </a:r>
            <a:endParaRPr sz="14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So Powerful </a:t>
            </a:r>
            <a:r>
              <a:rPr lang="en" sz="1400" u="sng">
                <a:solidFill>
                  <a:srgbClr val="0097A7"/>
                </a:solidFill>
                <a:hlinkClick r:id="rId3">
                  <a:extLst>
                    <a:ext uri="{A12FA001-AC4F-418D-AE19-62706E023703}">
                      <ahyp:hlinkClr val="tx"/>
                    </a:ext>
                  </a:extLst>
                </a:hlinkClick>
              </a:rPr>
              <a:t>https://www.youtube.com/watch?v=q1VfQ9czSUA</a:t>
            </a:r>
            <a:r>
              <a:rPr lang="en" sz="1400">
                <a:solidFill>
                  <a:schemeClr val="dk1"/>
                </a:solidFill>
              </a:rPr>
              <a:t>  </a:t>
            </a:r>
            <a:endParaRPr sz="14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40a14da06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c40a14da06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Individually spot light each child as they share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6e52e35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c6e52e35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Maia would you </a:t>
            </a:r>
            <a:r>
              <a:rPr lang="en"/>
              <a:t>please</a:t>
            </a:r>
            <a:r>
              <a:rPr lang="en"/>
              <a:t> read this quote from</a:t>
            </a:r>
            <a:r>
              <a:rPr lang="en"/>
              <a:t> ‘Abdu’l</a:t>
            </a:r>
            <a:r>
              <a:rPr lang="en"/>
              <a:t>-Baha.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4bc87f1e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4bc87f1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has got to be one of my most favorite slide! Would someone like to read it? Remember the song “So so powerful…”?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147005a33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c147005a33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Devin is going to read “My home is the home of peace.”</a:t>
            </a:r>
            <a:endParaRPr/>
          </a:p>
          <a:p>
            <a:pPr indent="0" lvl="0" marL="0" rtl="0" algn="l">
              <a:spcBef>
                <a:spcPts val="0"/>
              </a:spcBef>
              <a:spcAft>
                <a:spcPts val="0"/>
              </a:spcAft>
              <a:buNone/>
            </a:pPr>
            <a:r>
              <a:rPr lang="en"/>
              <a:t>URL Unite the hearts of Thy servants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55dd2825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c55dd2825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147005a33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c147005a33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4b11d5bf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4b11d5bf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URL Thy Name is my healing</a:t>
            </a:r>
            <a:endParaRPr/>
          </a:p>
          <a:p>
            <a:pPr indent="0" lvl="0" marL="0" rtl="0" algn="l">
              <a:spcBef>
                <a:spcPts val="0"/>
              </a:spcBef>
              <a:spcAft>
                <a:spcPts val="0"/>
              </a:spcAft>
              <a:buNone/>
            </a:pPr>
            <a:r>
              <a:rPr lang="en"/>
              <a:t>Prayer sharers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4b11d5fc8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4b11d5fc8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theme Living in harmony with others</a:t>
            </a:r>
            <a:endParaRPr/>
          </a:p>
          <a:p>
            <a:pPr indent="0" lvl="0" marL="0" rtl="0" algn="l">
              <a:spcBef>
                <a:spcPts val="0"/>
              </a:spcBef>
              <a:spcAft>
                <a:spcPts val="0"/>
              </a:spcAft>
              <a:buNone/>
            </a:pPr>
            <a:r>
              <a:rPr lang="en"/>
              <a:t>Next 3 lessons will be on the Importance of Unity, Importance of Justice, and Cooperating with Others.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no greater example of the importance of unity than having unity in the human body.</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55dd2825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55dd2825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Unity is a topic that is very close to our hearts, our physical hearts. In a very organized and unified way our hearts, arteries, and veins make sure we have needed oxygen to live.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these different parts of our body fought with each other or decided they weren’t going to cooperate together we would die. Let’s look at a video of how our circulatory system works.  Listen carefully  to learn how our body works in unity. Every part works in harmony with the other parts. URL: Unity in the Circulatory System (6 minutes)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421f95e75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421f95e7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You’ve learned about the different Teachers God has sent.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But did you know Each of these Manifestations of God have </a:t>
            </a:r>
            <a:r>
              <a:rPr lang="en" sz="1400">
                <a:solidFill>
                  <a:schemeClr val="dk1"/>
                </a:solidFill>
              </a:rPr>
              <a:t>brought</a:t>
            </a:r>
            <a:r>
              <a:rPr lang="en" sz="1400">
                <a:solidFill>
                  <a:schemeClr val="dk1"/>
                </a:solidFill>
              </a:rPr>
              <a:t> teachings of unity for each time period and the needs of that time.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421f95e7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421f95e7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The earlier religions focused on unity of family. Of course this is not what families looked like millions of years ago. There were no cars or telephones at that time so their exposure to other people was very limited.</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421f95e75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421f95e75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When </a:t>
            </a:r>
            <a:r>
              <a:rPr lang="en" sz="1400">
                <a:solidFill>
                  <a:schemeClr val="dk1"/>
                </a:solidFill>
              </a:rPr>
              <a:t>Moses came He brought unity among the different tribes. Let’s stop and think a minute. Do you think Moses could have united tribes if there was not already unity of the family? If family members are fighting, do you think tribes could be peaceful and unified? Unity of family is the building block for unity of tribes. It’s like the foundation.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9.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2.jpg"/><Relationship Id="rId8"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hyperlink" Target="https://www.bahaiblog.net/2021/02/waves-ali-youssefi/" TargetMode="External"/><Relationship Id="rId5" Type="http://schemas.openxmlformats.org/officeDocument/2006/relationships/hyperlink" Target="https://www.bahaiblog.net/2021/02/waves-ali-youssef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2.gif"/><Relationship Id="rId5" Type="http://schemas.openxmlformats.org/officeDocument/2006/relationships/image" Target="../media/image2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hyperlink" Target="https://www.youtube.com/watch?v=NJ-VfqK1fS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hyperlink" Target="https://www.youtube.com/watch?v=ZVduCyMS2J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hyperlink" Target="https://www.youtube.com/watch?v=-s5iCoCaofc" TargetMode="External"/><Relationship Id="rId5" Type="http://schemas.openxmlformats.org/officeDocument/2006/relationships/hyperlink" Target="https://www.youtube.com/watch?v=-s5iCoCaof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53" name="Shape 53"/>
        <p:cNvGrpSpPr/>
        <p:nvPr/>
      </p:nvGrpSpPr>
      <p:grpSpPr>
        <a:xfrm>
          <a:off x="0" y="0"/>
          <a:ext cx="0" cy="0"/>
          <a:chOff x="0" y="0"/>
          <a:chExt cx="0" cy="0"/>
        </a:xfrm>
      </p:grpSpPr>
      <p:pic>
        <p:nvPicPr>
          <p:cNvPr descr="Welcome - GIF | Welcome gif, Animation, Happy july" id="54" name="Google Shape;54;p13"/>
          <p:cNvPicPr preferRelativeResize="0"/>
          <p:nvPr/>
        </p:nvPicPr>
        <p:blipFill rotWithShape="1">
          <a:blip r:embed="rId3">
            <a:alphaModFix/>
          </a:blip>
          <a:srcRect b="0" l="0" r="0" t="1195"/>
          <a:stretch/>
        </p:blipFill>
        <p:spPr>
          <a:xfrm>
            <a:off x="2428875" y="479550"/>
            <a:ext cx="4286250" cy="4235325"/>
          </a:xfrm>
          <a:prstGeom prst="rect">
            <a:avLst/>
          </a:prstGeom>
          <a:noFill/>
          <a:ln cap="flat" cmpd="sng" w="38100">
            <a:solidFill>
              <a:srgbClr val="000000"/>
            </a:solidFill>
            <a:prstDash val="solid"/>
            <a:round/>
            <a:headEnd len="sm" w="sm" type="none"/>
            <a:tailEnd len="sm" w="sm" type="none"/>
          </a:ln>
        </p:spPr>
      </p:pic>
      <p:sp>
        <p:nvSpPr>
          <p:cNvPr id="55" name="Google Shape;55;p13"/>
          <p:cNvSpPr/>
          <p:nvPr/>
        </p:nvSpPr>
        <p:spPr>
          <a:xfrm>
            <a:off x="5444375" y="479550"/>
            <a:ext cx="1203600" cy="188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29" name="Shape 129"/>
        <p:cNvGrpSpPr/>
        <p:nvPr/>
      </p:nvGrpSpPr>
      <p:grpSpPr>
        <a:xfrm>
          <a:off x="0" y="0"/>
          <a:ext cx="0" cy="0"/>
          <a:chOff x="0" y="0"/>
          <a:chExt cx="0" cy="0"/>
        </a:xfrm>
      </p:grpSpPr>
      <p:pic>
        <p:nvPicPr>
          <p:cNvPr id="130" name="Google Shape;130;p22"/>
          <p:cNvPicPr preferRelativeResize="0"/>
          <p:nvPr/>
        </p:nvPicPr>
        <p:blipFill>
          <a:blip r:embed="rId3">
            <a:alphaModFix/>
          </a:blip>
          <a:stretch>
            <a:fillRect/>
          </a:stretch>
        </p:blipFill>
        <p:spPr>
          <a:xfrm>
            <a:off x="279475" y="342525"/>
            <a:ext cx="5618250" cy="4458450"/>
          </a:xfrm>
          <a:prstGeom prst="rect">
            <a:avLst/>
          </a:prstGeom>
          <a:noFill/>
          <a:ln cap="flat" cmpd="sng" w="38100">
            <a:solidFill>
              <a:srgbClr val="660000"/>
            </a:solidFill>
            <a:prstDash val="solid"/>
            <a:round/>
            <a:headEnd len="sm" w="sm" type="none"/>
            <a:tailEnd len="sm" w="sm" type="none"/>
          </a:ln>
        </p:spPr>
      </p:pic>
      <p:sp>
        <p:nvSpPr>
          <p:cNvPr id="131" name="Google Shape;131;p22"/>
          <p:cNvSpPr/>
          <p:nvPr/>
        </p:nvSpPr>
        <p:spPr>
          <a:xfrm>
            <a:off x="6343850" y="1926325"/>
            <a:ext cx="2483102" cy="567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UNITY  OF</a:t>
            </a:r>
          </a:p>
        </p:txBody>
      </p:sp>
      <p:sp>
        <p:nvSpPr>
          <p:cNvPr id="132" name="Google Shape;132;p22"/>
          <p:cNvSpPr/>
          <p:nvPr/>
        </p:nvSpPr>
        <p:spPr>
          <a:xfrm>
            <a:off x="6451325" y="2814950"/>
            <a:ext cx="2191675" cy="4671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CITIES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36"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a:off x="310050" y="342900"/>
            <a:ext cx="5824175" cy="4401075"/>
          </a:xfrm>
          <a:prstGeom prst="rect">
            <a:avLst/>
          </a:prstGeom>
          <a:noFill/>
          <a:ln cap="flat" cmpd="sng" w="38100">
            <a:solidFill>
              <a:srgbClr val="660000"/>
            </a:solidFill>
            <a:prstDash val="solid"/>
            <a:round/>
            <a:headEnd len="sm" w="sm" type="none"/>
            <a:tailEnd len="sm" w="sm" type="none"/>
          </a:ln>
        </p:spPr>
      </p:pic>
      <p:sp>
        <p:nvSpPr>
          <p:cNvPr id="138" name="Google Shape;138;p23"/>
          <p:cNvSpPr/>
          <p:nvPr/>
        </p:nvSpPr>
        <p:spPr>
          <a:xfrm>
            <a:off x="6521200" y="1926325"/>
            <a:ext cx="2305752" cy="567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UNITY  OF</a:t>
            </a:r>
          </a:p>
        </p:txBody>
      </p:sp>
      <p:sp>
        <p:nvSpPr>
          <p:cNvPr id="139" name="Google Shape;139;p23"/>
          <p:cNvSpPr/>
          <p:nvPr/>
        </p:nvSpPr>
        <p:spPr>
          <a:xfrm>
            <a:off x="6521200" y="2814950"/>
            <a:ext cx="2305750" cy="4671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STATES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43" name="Shape 143"/>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259875" y="342900"/>
            <a:ext cx="5652202" cy="4487076"/>
          </a:xfrm>
          <a:prstGeom prst="rect">
            <a:avLst/>
          </a:prstGeom>
          <a:noFill/>
          <a:ln cap="flat" cmpd="sng" w="38100">
            <a:solidFill>
              <a:srgbClr val="660000"/>
            </a:solidFill>
            <a:prstDash val="solid"/>
            <a:round/>
            <a:headEnd len="sm" w="sm" type="none"/>
            <a:tailEnd len="sm" w="sm" type="none"/>
          </a:ln>
        </p:spPr>
      </p:pic>
      <p:sp>
        <p:nvSpPr>
          <p:cNvPr id="145" name="Google Shape;145;p24"/>
          <p:cNvSpPr/>
          <p:nvPr/>
        </p:nvSpPr>
        <p:spPr>
          <a:xfrm>
            <a:off x="6313375" y="1919150"/>
            <a:ext cx="2432921" cy="567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UNITY  OF</a:t>
            </a:r>
          </a:p>
        </p:txBody>
      </p:sp>
      <p:sp>
        <p:nvSpPr>
          <p:cNvPr id="146" name="Google Shape;146;p24"/>
          <p:cNvSpPr/>
          <p:nvPr/>
        </p:nvSpPr>
        <p:spPr>
          <a:xfrm>
            <a:off x="6313375" y="2814950"/>
            <a:ext cx="2483097" cy="4678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NATIONS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2" name="Google Shape;152;p25"/>
          <p:cNvSpPr txBox="1"/>
          <p:nvPr/>
        </p:nvSpPr>
        <p:spPr>
          <a:xfrm flipH="1">
            <a:off x="-75250" y="4660625"/>
            <a:ext cx="9657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highlight>
                  <a:srgbClr val="B6D7A8"/>
                </a:highlight>
              </a:rPr>
              <a:t>“The earth is but one country and mankind its </a:t>
            </a:r>
            <a:r>
              <a:rPr b="1" lang="en" sz="2700">
                <a:highlight>
                  <a:srgbClr val="B6D7A8"/>
                </a:highlight>
              </a:rPr>
              <a:t>ci</a:t>
            </a:r>
            <a:r>
              <a:rPr b="1" lang="en" sz="2700">
                <a:highlight>
                  <a:srgbClr val="B6D7A8"/>
                </a:highlight>
              </a:rPr>
              <a:t>tizens.”           </a:t>
            </a:r>
            <a:endParaRPr b="1" sz="2700">
              <a:highlight>
                <a:srgbClr val="B6D7A8"/>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56" name="Shape 156"/>
        <p:cNvGrpSpPr/>
        <p:nvPr/>
      </p:nvGrpSpPr>
      <p:grpSpPr>
        <a:xfrm>
          <a:off x="0" y="0"/>
          <a:ext cx="0" cy="0"/>
          <a:chOff x="0" y="0"/>
          <a:chExt cx="0" cy="0"/>
        </a:xfrm>
      </p:grpSpPr>
      <p:sp>
        <p:nvSpPr>
          <p:cNvPr id="157" name="Google Shape;157;p26"/>
          <p:cNvSpPr txBox="1"/>
          <p:nvPr/>
        </p:nvSpPr>
        <p:spPr>
          <a:xfrm>
            <a:off x="2400650" y="265150"/>
            <a:ext cx="337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8" name="Google Shape;158;p26"/>
          <p:cNvPicPr preferRelativeResize="0"/>
          <p:nvPr/>
        </p:nvPicPr>
        <p:blipFill rotWithShape="1">
          <a:blip r:embed="rId3">
            <a:alphaModFix/>
          </a:blip>
          <a:srcRect b="6699" l="0" r="0" t="0"/>
          <a:stretch/>
        </p:blipFill>
        <p:spPr>
          <a:xfrm>
            <a:off x="1017600" y="3667204"/>
            <a:ext cx="1520825" cy="1234409"/>
          </a:xfrm>
          <a:prstGeom prst="rect">
            <a:avLst/>
          </a:prstGeom>
          <a:noFill/>
          <a:ln>
            <a:noFill/>
          </a:ln>
        </p:spPr>
      </p:pic>
      <p:pic>
        <p:nvPicPr>
          <p:cNvPr id="159" name="Google Shape;159;p26"/>
          <p:cNvPicPr preferRelativeResize="0"/>
          <p:nvPr/>
        </p:nvPicPr>
        <p:blipFill rotWithShape="1">
          <a:blip r:embed="rId4">
            <a:alphaModFix/>
          </a:blip>
          <a:srcRect b="0" l="0" r="7800" t="16666"/>
          <a:stretch/>
        </p:blipFill>
        <p:spPr>
          <a:xfrm>
            <a:off x="3203250" y="3201125"/>
            <a:ext cx="3112025" cy="1700500"/>
          </a:xfrm>
          <a:prstGeom prst="rect">
            <a:avLst/>
          </a:prstGeom>
          <a:noFill/>
          <a:ln>
            <a:noFill/>
          </a:ln>
        </p:spPr>
      </p:pic>
      <p:pic>
        <p:nvPicPr>
          <p:cNvPr id="160" name="Google Shape;160;p26"/>
          <p:cNvPicPr preferRelativeResize="0"/>
          <p:nvPr/>
        </p:nvPicPr>
        <p:blipFill>
          <a:blip r:embed="rId5">
            <a:alphaModFix/>
          </a:blip>
          <a:stretch>
            <a:fillRect/>
          </a:stretch>
        </p:blipFill>
        <p:spPr>
          <a:xfrm>
            <a:off x="4048412" y="264899"/>
            <a:ext cx="1892775" cy="1160725"/>
          </a:xfrm>
          <a:prstGeom prst="rect">
            <a:avLst/>
          </a:prstGeom>
          <a:noFill/>
          <a:ln>
            <a:noFill/>
          </a:ln>
        </p:spPr>
      </p:pic>
      <p:pic>
        <p:nvPicPr>
          <p:cNvPr id="161" name="Google Shape;161;p26"/>
          <p:cNvPicPr preferRelativeResize="0"/>
          <p:nvPr/>
        </p:nvPicPr>
        <p:blipFill>
          <a:blip r:embed="rId6">
            <a:alphaModFix/>
          </a:blip>
          <a:stretch>
            <a:fillRect/>
          </a:stretch>
        </p:blipFill>
        <p:spPr>
          <a:xfrm>
            <a:off x="226598" y="1926550"/>
            <a:ext cx="1981950" cy="1290406"/>
          </a:xfrm>
          <a:prstGeom prst="rect">
            <a:avLst/>
          </a:prstGeom>
          <a:noFill/>
          <a:ln>
            <a:noFill/>
          </a:ln>
        </p:spPr>
      </p:pic>
      <p:sp>
        <p:nvSpPr>
          <p:cNvPr id="162" name="Google Shape;162;p26"/>
          <p:cNvSpPr/>
          <p:nvPr/>
        </p:nvSpPr>
        <p:spPr>
          <a:xfrm>
            <a:off x="2572649" y="2112201"/>
            <a:ext cx="4706872" cy="9190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8761D"/>
                </a:solidFill>
                <a:latin typeface="Arial"/>
              </a:rPr>
              <a:t>Movement  Activity</a:t>
            </a:r>
          </a:p>
        </p:txBody>
      </p:sp>
      <p:pic>
        <p:nvPicPr>
          <p:cNvPr descr="Free Frog Clipart Transparent, Download Free Clip Art, Free Clip Art on  Clipart Library" id="163" name="Google Shape;163;p26"/>
          <p:cNvPicPr preferRelativeResize="0"/>
          <p:nvPr/>
        </p:nvPicPr>
        <p:blipFill>
          <a:blip r:embed="rId7">
            <a:alphaModFix/>
          </a:blip>
          <a:stretch>
            <a:fillRect/>
          </a:stretch>
        </p:blipFill>
        <p:spPr>
          <a:xfrm>
            <a:off x="7244975" y="487275"/>
            <a:ext cx="1230249" cy="1118400"/>
          </a:xfrm>
          <a:prstGeom prst="rect">
            <a:avLst/>
          </a:prstGeom>
          <a:noFill/>
          <a:ln>
            <a:noFill/>
          </a:ln>
        </p:spPr>
      </p:pic>
      <p:pic>
        <p:nvPicPr>
          <p:cNvPr descr="Starfish PNG Transparent Images | PNG All" id="164" name="Google Shape;164;p26"/>
          <p:cNvPicPr preferRelativeResize="0"/>
          <p:nvPr/>
        </p:nvPicPr>
        <p:blipFill>
          <a:blip r:embed="rId8">
            <a:alphaModFix/>
          </a:blip>
          <a:stretch>
            <a:fillRect/>
          </a:stretch>
        </p:blipFill>
        <p:spPr>
          <a:xfrm>
            <a:off x="1381450" y="84850"/>
            <a:ext cx="1520825" cy="1520825"/>
          </a:xfrm>
          <a:prstGeom prst="rect">
            <a:avLst/>
          </a:prstGeom>
          <a:noFill/>
          <a:ln>
            <a:noFill/>
          </a:ln>
        </p:spPr>
      </p:pic>
      <p:pic>
        <p:nvPicPr>
          <p:cNvPr id="165" name="Google Shape;165;p26"/>
          <p:cNvPicPr preferRelativeResize="0"/>
          <p:nvPr/>
        </p:nvPicPr>
        <p:blipFill rotWithShape="1">
          <a:blip r:embed="rId9">
            <a:alphaModFix/>
          </a:blip>
          <a:srcRect b="5846" l="0" r="0" t="0"/>
          <a:stretch/>
        </p:blipFill>
        <p:spPr>
          <a:xfrm>
            <a:off x="7361875" y="3031300"/>
            <a:ext cx="1520825" cy="1870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0" y="0"/>
            <a:ext cx="9144001" cy="5143500"/>
          </a:xfrm>
          <a:prstGeom prst="rect">
            <a:avLst/>
          </a:prstGeom>
          <a:noFill/>
          <a:ln>
            <a:noFill/>
          </a:ln>
        </p:spPr>
      </p:pic>
      <p:sp>
        <p:nvSpPr>
          <p:cNvPr id="171" name="Google Shape;171;p27"/>
          <p:cNvSpPr txBox="1"/>
          <p:nvPr/>
        </p:nvSpPr>
        <p:spPr>
          <a:xfrm>
            <a:off x="1289850" y="35825"/>
            <a:ext cx="6564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highlight>
                  <a:srgbClr val="FFFFFF"/>
                </a:highlight>
              </a:rPr>
              <a:t>“The well</a:t>
            </a:r>
            <a:r>
              <a:rPr b="1" lang="en">
                <a:solidFill>
                  <a:srgbClr val="434343"/>
                </a:solidFill>
                <a:highlight>
                  <a:srgbClr val="FFFFFF"/>
                </a:highlight>
              </a:rPr>
              <a:t>-being of mankind, its peace and security, are unattainable </a:t>
            </a:r>
            <a:endParaRPr b="1">
              <a:solidFill>
                <a:srgbClr val="434343"/>
              </a:solidFill>
              <a:highlight>
                <a:srgbClr val="FFFFFF"/>
              </a:highlight>
            </a:endParaRPr>
          </a:p>
          <a:p>
            <a:pPr indent="0" lvl="0" marL="0" rtl="0" algn="l">
              <a:spcBef>
                <a:spcPts val="0"/>
              </a:spcBef>
              <a:spcAft>
                <a:spcPts val="0"/>
              </a:spcAft>
              <a:buNone/>
            </a:pPr>
            <a:r>
              <a:rPr b="1" lang="en">
                <a:solidFill>
                  <a:srgbClr val="434343"/>
                </a:solidFill>
                <a:highlight>
                  <a:srgbClr val="FFFFFF"/>
                </a:highlight>
              </a:rPr>
              <a:t>  unless and until its unity is firmly established. </a:t>
            </a:r>
            <a:endParaRPr b="1">
              <a:solidFill>
                <a:srgbClr val="434343"/>
              </a:solidFill>
              <a:highlight>
                <a:srgbClr val="FFFFFF"/>
              </a:highlight>
            </a:endParaRPr>
          </a:p>
          <a:p>
            <a:pPr indent="0" lvl="0" marL="0" rtl="0" algn="l">
              <a:spcBef>
                <a:spcPts val="0"/>
              </a:spcBef>
              <a:spcAft>
                <a:spcPts val="0"/>
              </a:spcAft>
              <a:buNone/>
            </a:pPr>
            <a:r>
              <a:rPr b="1" lang="en">
                <a:solidFill>
                  <a:srgbClr val="434343"/>
                </a:solidFill>
                <a:highlight>
                  <a:srgbClr val="FFFFFF"/>
                </a:highlight>
              </a:rPr>
              <a:t>  This unity can never be </a:t>
            </a:r>
            <a:r>
              <a:rPr b="1" lang="en">
                <a:solidFill>
                  <a:srgbClr val="434343"/>
                </a:solidFill>
                <a:highlight>
                  <a:srgbClr val="FFFFFF"/>
                </a:highlight>
              </a:rPr>
              <a:t>achieved</a:t>
            </a:r>
            <a:r>
              <a:rPr b="1" lang="en">
                <a:solidFill>
                  <a:srgbClr val="434343"/>
                </a:solidFill>
                <a:highlight>
                  <a:srgbClr val="FFFFFF"/>
                </a:highlight>
              </a:rPr>
              <a:t> so long as the counsels which </a:t>
            </a:r>
            <a:endParaRPr b="1">
              <a:solidFill>
                <a:srgbClr val="434343"/>
              </a:solidFill>
              <a:highlight>
                <a:srgbClr val="FFFFFF"/>
              </a:highlight>
            </a:endParaRPr>
          </a:p>
          <a:p>
            <a:pPr indent="0" lvl="0" marL="0" rtl="0" algn="l">
              <a:spcBef>
                <a:spcPts val="0"/>
              </a:spcBef>
              <a:spcAft>
                <a:spcPts val="0"/>
              </a:spcAft>
              <a:buNone/>
            </a:pPr>
            <a:r>
              <a:rPr b="1" lang="en">
                <a:solidFill>
                  <a:srgbClr val="434343"/>
                </a:solidFill>
                <a:highlight>
                  <a:srgbClr val="FFFFFF"/>
                </a:highlight>
              </a:rPr>
              <a:t>  the Pen of the Most High hath revealed are suffered to pass unheeded.”                     </a:t>
            </a:r>
            <a:endParaRPr b="1">
              <a:solidFill>
                <a:srgbClr val="434343"/>
              </a:solidFill>
              <a:highlight>
                <a:srgbClr val="FFFFFF"/>
              </a:highlight>
            </a:endParaRPr>
          </a:p>
        </p:txBody>
      </p:sp>
      <p:sp>
        <p:nvSpPr>
          <p:cNvPr id="172" name="Google Shape;172;p27"/>
          <p:cNvSpPr txBox="1"/>
          <p:nvPr/>
        </p:nvSpPr>
        <p:spPr>
          <a:xfrm>
            <a:off x="3984375" y="924425"/>
            <a:ext cx="107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Baha’u’llah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176"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18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3999" cy="4414350"/>
          </a:xfrm>
          <a:prstGeom prst="rect">
            <a:avLst/>
          </a:prstGeom>
          <a:noFill/>
          <a:ln>
            <a:noFill/>
          </a:ln>
        </p:spPr>
      </p:pic>
      <p:sp>
        <p:nvSpPr>
          <p:cNvPr id="183" name="Google Shape;183;p29"/>
          <p:cNvSpPr/>
          <p:nvPr/>
        </p:nvSpPr>
        <p:spPr>
          <a:xfrm>
            <a:off x="476287" y="4591790"/>
            <a:ext cx="8191425" cy="40276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There is only one race THE HUMAN RACE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0"/>
          <p:cNvPicPr preferRelativeResize="0"/>
          <p:nvPr/>
        </p:nvPicPr>
        <p:blipFill rotWithShape="1">
          <a:blip r:embed="rId3">
            <a:alphaModFix/>
          </a:blip>
          <a:srcRect b="0" l="0" r="0" t="4598"/>
          <a:stretch/>
        </p:blipFill>
        <p:spPr>
          <a:xfrm>
            <a:off x="1497433" y="0"/>
            <a:ext cx="6149135" cy="5143501"/>
          </a:xfrm>
          <a:prstGeom prst="rect">
            <a:avLst/>
          </a:prstGeom>
          <a:noFill/>
          <a:ln>
            <a:noFill/>
          </a:ln>
        </p:spPr>
      </p:pic>
      <p:sp>
        <p:nvSpPr>
          <p:cNvPr id="189" name="Google Shape;189;p30"/>
          <p:cNvSpPr txBox="1"/>
          <p:nvPr/>
        </p:nvSpPr>
        <p:spPr>
          <a:xfrm>
            <a:off x="3769400" y="3095775"/>
            <a:ext cx="2092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2100"/>
          </a:p>
        </p:txBody>
      </p:sp>
      <p:sp>
        <p:nvSpPr>
          <p:cNvPr id="190" name="Google Shape;190;p30"/>
          <p:cNvSpPr/>
          <p:nvPr/>
        </p:nvSpPr>
        <p:spPr>
          <a:xfrm>
            <a:off x="3274938" y="3131600"/>
            <a:ext cx="2594125" cy="371826"/>
          </a:xfrm>
          <a:prstGeom prst="rect">
            <a:avLst/>
          </a:prstGeom>
        </p:spPr>
        <p:txBody>
          <a:bodyPr>
            <a:prstTxWarp prst="textPlain"/>
          </a:bodyPr>
          <a:lstStyle/>
          <a:p>
            <a:pPr lvl="0" algn="ctr"/>
            <a:r>
              <a:rPr b="0" i="0">
                <a:ln>
                  <a:noFill/>
                </a:ln>
                <a:solidFill>
                  <a:srgbClr val="000000"/>
                </a:solidFill>
                <a:latin typeface="Arial"/>
              </a:rPr>
              <a:t>Story Time</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94" name="Shape 194"/>
        <p:cNvGrpSpPr/>
        <p:nvPr/>
      </p:nvGrpSpPr>
      <p:grpSpPr>
        <a:xfrm>
          <a:off x="0" y="0"/>
          <a:ext cx="0" cy="0"/>
          <a:chOff x="0" y="0"/>
          <a:chExt cx="0" cy="0"/>
        </a:xfrm>
      </p:grpSpPr>
      <p:pic>
        <p:nvPicPr>
          <p:cNvPr id="195" name="Google Shape;195;p31"/>
          <p:cNvPicPr preferRelativeResize="0"/>
          <p:nvPr/>
        </p:nvPicPr>
        <p:blipFill>
          <a:blip r:embed="rId3">
            <a:alphaModFix/>
          </a:blip>
          <a:stretch>
            <a:fillRect/>
          </a:stretch>
        </p:blipFill>
        <p:spPr>
          <a:xfrm>
            <a:off x="2875864" y="152400"/>
            <a:ext cx="3392273" cy="4838700"/>
          </a:xfrm>
          <a:prstGeom prst="rect">
            <a:avLst/>
          </a:prstGeom>
          <a:noFill/>
          <a:ln>
            <a:noFill/>
          </a:ln>
        </p:spPr>
      </p:pic>
      <p:sp>
        <p:nvSpPr>
          <p:cNvPr id="196" name="Google Shape;196;p31"/>
          <p:cNvSpPr txBox="1"/>
          <p:nvPr/>
        </p:nvSpPr>
        <p:spPr>
          <a:xfrm>
            <a:off x="78825" y="0"/>
            <a:ext cx="449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4"/>
              </a:rPr>
              <a:t>https://www.bahaiblog.net/2021/02/</a:t>
            </a:r>
            <a:endParaRPr sz="1200"/>
          </a:p>
          <a:p>
            <a:pPr indent="0" lvl="0" marL="0" rtl="0" algn="l">
              <a:spcBef>
                <a:spcPts val="0"/>
              </a:spcBef>
              <a:spcAft>
                <a:spcPts val="0"/>
              </a:spcAft>
              <a:buNone/>
            </a:pPr>
            <a:r>
              <a:rPr lang="en" sz="1200" u="sng">
                <a:solidFill>
                  <a:schemeClr val="hlink"/>
                </a:solidFill>
                <a:hlinkClick r:id="rId5"/>
              </a:rPr>
              <a:t>waves-ali-youssefi/</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9" name="Shape 59"/>
        <p:cNvGrpSpPr/>
        <p:nvPr/>
      </p:nvGrpSpPr>
      <p:grpSpPr>
        <a:xfrm>
          <a:off x="0" y="0"/>
          <a:ext cx="0" cy="0"/>
          <a:chOff x="0" y="0"/>
          <a:chExt cx="0" cy="0"/>
        </a:xfrm>
      </p:grpSpPr>
      <p:sp>
        <p:nvSpPr>
          <p:cNvPr id="60" name="Google Shape;60;p14"/>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61" name="Google Shape;61;p14"/>
          <p:cNvGraphicFramePr/>
          <p:nvPr/>
        </p:nvGraphicFramePr>
        <p:xfrm>
          <a:off x="632750" y="1449450"/>
          <a:ext cx="3000000" cy="3000000"/>
        </p:xfrm>
        <a:graphic>
          <a:graphicData uri="http://schemas.openxmlformats.org/drawingml/2006/table">
            <a:tbl>
              <a:tblPr>
                <a:noFill/>
                <a:tableStyleId>{FFE82064-9672-4E9B-9460-2CD22F45E9B3}</a:tableStyleId>
              </a:tblPr>
              <a:tblGrid>
                <a:gridCol w="1663025"/>
                <a:gridCol w="6147125"/>
              </a:tblGrid>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Cassedy</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a:t>
                      </a:r>
                      <a:endParaRPr sz="2600"/>
                    </a:p>
                  </a:txBody>
                  <a:tcPr marT="91425" marB="91425" marR="91425" marL="91425"/>
                </a:tc>
              </a:tr>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Milan</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r>
                        <a:rPr lang="en" sz="2200">
                          <a:solidFill>
                            <a:schemeClr val="dk1"/>
                          </a:solidFill>
                        </a:rPr>
                        <a:t>⭐️⭐️</a:t>
                      </a:r>
                      <a:endParaRPr/>
                    </a:p>
                  </a:txBody>
                  <a:tcPr marT="91425" marB="91425" marR="91425" marL="91425"/>
                </a:tc>
              </a:tr>
              <a:tr h="512725">
                <a:tc>
                  <a:txBody>
                    <a:bodyPr/>
                    <a:lstStyle/>
                    <a:p>
                      <a:pPr indent="0" lvl="0" marL="0" rtl="0" algn="l">
                        <a:spcBef>
                          <a:spcPts val="0"/>
                        </a:spcBef>
                        <a:spcAft>
                          <a:spcPts val="0"/>
                        </a:spcAft>
                        <a:buNone/>
                      </a:pPr>
                      <a:r>
                        <a:rPr lang="en" sz="2100">
                          <a:latin typeface="Indie Flower"/>
                          <a:ea typeface="Indie Flower"/>
                          <a:cs typeface="Indie Flower"/>
                          <a:sym typeface="Indie Flower"/>
                        </a:rPr>
                        <a:t>Devin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Kim</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Cora</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Hudson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sz="2200">
                        <a:solidFill>
                          <a:schemeClr val="dk1"/>
                        </a:solidFill>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Dev</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bl>
          </a:graphicData>
        </a:graphic>
      </p:graphicFrame>
      <p:pic>
        <p:nvPicPr>
          <p:cNvPr id="62" name="Google Shape;62;p14"/>
          <p:cNvPicPr preferRelativeResize="0"/>
          <p:nvPr/>
        </p:nvPicPr>
        <p:blipFill>
          <a:blip r:embed="rId3">
            <a:alphaModFix/>
          </a:blip>
          <a:stretch>
            <a:fillRect/>
          </a:stretch>
        </p:blipFill>
        <p:spPr>
          <a:xfrm>
            <a:off x="1049650" y="48900"/>
            <a:ext cx="1400550" cy="1400550"/>
          </a:xfrm>
          <a:prstGeom prst="rect">
            <a:avLst/>
          </a:prstGeom>
          <a:noFill/>
          <a:ln>
            <a:noFill/>
          </a:ln>
        </p:spPr>
      </p:pic>
      <p:pic>
        <p:nvPicPr>
          <p:cNvPr id="63" name="Google Shape;63;p14"/>
          <p:cNvPicPr preferRelativeResize="0"/>
          <p:nvPr/>
        </p:nvPicPr>
        <p:blipFill>
          <a:blip r:embed="rId4">
            <a:alphaModFix/>
          </a:blip>
          <a:stretch>
            <a:fillRect/>
          </a:stretch>
        </p:blipFill>
        <p:spPr>
          <a:xfrm flipH="1">
            <a:off x="6623450" y="25875"/>
            <a:ext cx="1277900" cy="1446600"/>
          </a:xfrm>
          <a:prstGeom prst="rect">
            <a:avLst/>
          </a:prstGeom>
          <a:noFill/>
          <a:ln>
            <a:noFill/>
          </a:ln>
        </p:spPr>
      </p:pic>
      <p:sp>
        <p:nvSpPr>
          <p:cNvPr id="64" name="Google Shape;64;p14"/>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5" name="Google Shape;65;p14"/>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6" name="Google Shape;66;p14"/>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7" name="Google Shape;67;p14"/>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2"/>
          <p:cNvSpPr txBox="1"/>
          <p:nvPr/>
        </p:nvSpPr>
        <p:spPr>
          <a:xfrm>
            <a:off x="386975" y="1849975"/>
            <a:ext cx="235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Waves of One Sea</a:t>
            </a:r>
            <a:endParaRPr/>
          </a:p>
        </p:txBody>
      </p:sp>
      <p:sp>
        <p:nvSpPr>
          <p:cNvPr id="202" name="Google Shape;202;p32"/>
          <p:cNvSpPr txBox="1"/>
          <p:nvPr/>
        </p:nvSpPr>
        <p:spPr>
          <a:xfrm>
            <a:off x="6127050" y="3131600"/>
            <a:ext cx="275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Flowers of One Garden</a:t>
            </a:r>
            <a:endParaRPr/>
          </a:p>
        </p:txBody>
      </p:sp>
      <p:sp>
        <p:nvSpPr>
          <p:cNvPr id="203" name="Google Shape;203;p32"/>
          <p:cNvSpPr txBox="1"/>
          <p:nvPr/>
        </p:nvSpPr>
        <p:spPr>
          <a:xfrm>
            <a:off x="336800" y="3970050"/>
            <a:ext cx="258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Stars Shining from the Same</a:t>
            </a:r>
            <a:endParaRPr/>
          </a:p>
          <a:p>
            <a:pPr indent="0" lvl="0" marL="0" rtl="0" algn="l">
              <a:spcBef>
                <a:spcPts val="0"/>
              </a:spcBef>
              <a:spcAft>
                <a:spcPts val="0"/>
              </a:spcAft>
              <a:buNone/>
            </a:pPr>
            <a:r>
              <a:rPr lang="en"/>
              <a:t>             Height of Glory</a:t>
            </a:r>
            <a:endParaRPr/>
          </a:p>
        </p:txBody>
      </p:sp>
      <p:sp>
        <p:nvSpPr>
          <p:cNvPr id="204" name="Google Shape;204;p32"/>
          <p:cNvSpPr txBox="1"/>
          <p:nvPr/>
        </p:nvSpPr>
        <p:spPr>
          <a:xfrm>
            <a:off x="6055400" y="200650"/>
            <a:ext cx="284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5" name="Google Shape;205;p32"/>
          <p:cNvSpPr/>
          <p:nvPr/>
        </p:nvSpPr>
        <p:spPr>
          <a:xfrm>
            <a:off x="1505150" y="86000"/>
            <a:ext cx="6133702" cy="5791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FF"/>
                </a:solidFill>
                <a:latin typeface="Arial"/>
              </a:rPr>
              <a:t>Art Activity</a:t>
            </a:r>
          </a:p>
        </p:txBody>
      </p:sp>
      <p:sp>
        <p:nvSpPr>
          <p:cNvPr id="206" name="Google Shape;206;p32"/>
          <p:cNvSpPr txBox="1"/>
          <p:nvPr/>
        </p:nvSpPr>
        <p:spPr>
          <a:xfrm>
            <a:off x="6872325" y="1268400"/>
            <a:ext cx="202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Perfect Fruits Growing Upon Thy Tree of Life</a:t>
            </a:r>
            <a:endParaRPr>
              <a:solidFill>
                <a:schemeClr val="dk1"/>
              </a:solidFill>
            </a:endParaRPr>
          </a:p>
        </p:txBody>
      </p:sp>
      <p:sp>
        <p:nvSpPr>
          <p:cNvPr id="207" name="Google Shape;207;p3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8" name="Google Shape;208;p3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212" name="Shape 212"/>
        <p:cNvGrpSpPr/>
        <p:nvPr/>
      </p:nvGrpSpPr>
      <p:grpSpPr>
        <a:xfrm>
          <a:off x="0" y="0"/>
          <a:ext cx="0" cy="0"/>
          <a:chOff x="0" y="0"/>
          <a:chExt cx="0" cy="0"/>
        </a:xfrm>
      </p:grpSpPr>
      <p:pic>
        <p:nvPicPr>
          <p:cNvPr id="213" name="Google Shape;213;p33"/>
          <p:cNvPicPr preferRelativeResize="0"/>
          <p:nvPr/>
        </p:nvPicPr>
        <p:blipFill rotWithShape="1">
          <a:blip r:embed="rId3">
            <a:alphaModFix/>
          </a:blip>
          <a:srcRect b="17508" l="24812" r="24091" t="18663"/>
          <a:stretch/>
        </p:blipFill>
        <p:spPr>
          <a:xfrm>
            <a:off x="4779799" y="339188"/>
            <a:ext cx="4009450" cy="4465125"/>
          </a:xfrm>
          <a:prstGeom prst="rect">
            <a:avLst/>
          </a:prstGeom>
          <a:noFill/>
          <a:ln cap="flat" cmpd="sng" w="38100">
            <a:solidFill>
              <a:srgbClr val="783F04"/>
            </a:solidFill>
            <a:prstDash val="solid"/>
            <a:round/>
            <a:headEnd len="sm" w="sm" type="none"/>
            <a:tailEnd len="sm" w="sm" type="none"/>
          </a:ln>
        </p:spPr>
      </p:pic>
      <p:sp>
        <p:nvSpPr>
          <p:cNvPr id="214" name="Google Shape;214;p33"/>
          <p:cNvSpPr/>
          <p:nvPr/>
        </p:nvSpPr>
        <p:spPr>
          <a:xfrm>
            <a:off x="361600" y="1605225"/>
            <a:ext cx="4081394" cy="6234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783F04"/>
                </a:solidFill>
                <a:latin typeface="Arial"/>
              </a:rPr>
              <a:t>ART  SHOW</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18" name="Shape 218"/>
        <p:cNvGrpSpPr/>
        <p:nvPr/>
      </p:nvGrpSpPr>
      <p:grpSpPr>
        <a:xfrm>
          <a:off x="0" y="0"/>
          <a:ext cx="0" cy="0"/>
          <a:chOff x="0" y="0"/>
          <a:chExt cx="0" cy="0"/>
        </a:xfrm>
      </p:grpSpPr>
      <p:pic>
        <p:nvPicPr>
          <p:cNvPr id="219" name="Google Shape;219;p34"/>
          <p:cNvPicPr preferRelativeResize="0"/>
          <p:nvPr/>
        </p:nvPicPr>
        <p:blipFill>
          <a:blip r:embed="rId3">
            <a:alphaModFix/>
          </a:blip>
          <a:stretch>
            <a:fillRect/>
          </a:stretch>
        </p:blipFill>
        <p:spPr>
          <a:xfrm>
            <a:off x="334600" y="157650"/>
            <a:ext cx="3931450" cy="4804776"/>
          </a:xfrm>
          <a:prstGeom prst="rect">
            <a:avLst/>
          </a:prstGeom>
          <a:noFill/>
          <a:ln cap="flat" cmpd="sng" w="28575">
            <a:solidFill>
              <a:srgbClr val="660000"/>
            </a:solidFill>
            <a:prstDash val="solid"/>
            <a:round/>
            <a:headEnd len="sm" w="sm" type="none"/>
            <a:tailEnd len="sm" w="sm" type="none"/>
          </a:ln>
        </p:spPr>
      </p:pic>
      <p:sp>
        <p:nvSpPr>
          <p:cNvPr id="220" name="Google Shape;220;p34"/>
          <p:cNvSpPr txBox="1"/>
          <p:nvPr/>
        </p:nvSpPr>
        <p:spPr>
          <a:xfrm>
            <a:off x="4973300" y="888600"/>
            <a:ext cx="3676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600"/>
          </a:p>
        </p:txBody>
      </p:sp>
      <p:sp>
        <p:nvSpPr>
          <p:cNvPr id="221" name="Google Shape;221;p34"/>
          <p:cNvSpPr/>
          <p:nvPr/>
        </p:nvSpPr>
        <p:spPr>
          <a:xfrm>
            <a:off x="4898388" y="765400"/>
            <a:ext cx="3711404" cy="585001"/>
          </a:xfrm>
          <a:prstGeom prst="rect">
            <a:avLst/>
          </a:prstGeom>
        </p:spPr>
        <p:txBody>
          <a:bodyPr>
            <a:prstTxWarp prst="textPlain"/>
          </a:bodyPr>
          <a:lstStyle/>
          <a:p>
            <a:pPr lvl="0" algn="ctr"/>
            <a:r>
              <a:rPr b="0" i="0">
                <a:ln>
                  <a:noFill/>
                </a:ln>
                <a:solidFill>
                  <a:srgbClr val="660000"/>
                </a:solidFill>
                <a:latin typeface="Arial"/>
              </a:rPr>
              <a:t>The whole</a:t>
            </a:r>
          </a:p>
        </p:txBody>
      </p:sp>
      <p:sp>
        <p:nvSpPr>
          <p:cNvPr id="222" name="Google Shape;222;p34"/>
          <p:cNvSpPr/>
          <p:nvPr/>
        </p:nvSpPr>
        <p:spPr>
          <a:xfrm>
            <a:off x="5001975" y="1923300"/>
            <a:ext cx="3504253" cy="858924"/>
          </a:xfrm>
          <a:prstGeom prst="rect">
            <a:avLst/>
          </a:prstGeom>
        </p:spPr>
        <p:txBody>
          <a:bodyPr>
            <a:prstTxWarp prst="textPlain"/>
          </a:bodyPr>
          <a:lstStyle/>
          <a:p>
            <a:pPr lvl="0" algn="ctr"/>
            <a:r>
              <a:rPr b="0" i="0">
                <a:ln>
                  <a:noFill/>
                </a:ln>
                <a:solidFill>
                  <a:srgbClr val="660000"/>
                </a:solidFill>
                <a:latin typeface="Arial"/>
              </a:rPr>
              <a:t>of humanity</a:t>
            </a:r>
          </a:p>
        </p:txBody>
      </p:sp>
      <p:sp>
        <p:nvSpPr>
          <p:cNvPr id="223" name="Google Shape;223;p34"/>
          <p:cNvSpPr/>
          <p:nvPr/>
        </p:nvSpPr>
        <p:spPr>
          <a:xfrm>
            <a:off x="4751150" y="3231925"/>
            <a:ext cx="4005872" cy="723775"/>
          </a:xfrm>
          <a:prstGeom prst="rect">
            <a:avLst/>
          </a:prstGeom>
        </p:spPr>
        <p:txBody>
          <a:bodyPr>
            <a:prstTxWarp prst="textPlain"/>
          </a:bodyPr>
          <a:lstStyle/>
          <a:p>
            <a:pPr lvl="0" algn="ctr"/>
            <a:r>
              <a:rPr b="0" i="0">
                <a:ln>
                  <a:noFill/>
                </a:ln>
                <a:solidFill>
                  <a:srgbClr val="660000"/>
                </a:solidFill>
                <a:latin typeface="Arial"/>
              </a:rPr>
              <a:t>is our family</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7" name="Shape 227"/>
        <p:cNvGrpSpPr/>
        <p:nvPr/>
      </p:nvGrpSpPr>
      <p:grpSpPr>
        <a:xfrm>
          <a:off x="0" y="0"/>
          <a:ext cx="0" cy="0"/>
          <a:chOff x="0" y="0"/>
          <a:chExt cx="0" cy="0"/>
        </a:xfrm>
      </p:grpSpPr>
      <p:pic>
        <p:nvPicPr>
          <p:cNvPr id="228" name="Google Shape;228;p35"/>
          <p:cNvPicPr preferRelativeResize="0"/>
          <p:nvPr/>
        </p:nvPicPr>
        <p:blipFill>
          <a:blip r:embed="rId3">
            <a:alphaModFix/>
          </a:blip>
          <a:stretch>
            <a:fillRect/>
          </a:stretch>
        </p:blipFill>
        <p:spPr>
          <a:xfrm>
            <a:off x="2959100" y="71450"/>
            <a:ext cx="3225801" cy="5030851"/>
          </a:xfrm>
          <a:prstGeom prst="rect">
            <a:avLst/>
          </a:prstGeom>
          <a:noFill/>
          <a:ln>
            <a:noFill/>
          </a:ln>
        </p:spPr>
      </p:pic>
      <p:pic>
        <p:nvPicPr>
          <p:cNvPr descr="Glitter Wallpaper Rainbow Gif" id="229" name="Google Shape;229;p35"/>
          <p:cNvPicPr preferRelativeResize="0"/>
          <p:nvPr/>
        </p:nvPicPr>
        <p:blipFill rotWithShape="1">
          <a:blip r:embed="rId4">
            <a:alphaModFix/>
          </a:blip>
          <a:srcRect b="0" l="0" r="0" t="-1719"/>
          <a:stretch/>
        </p:blipFill>
        <p:spPr>
          <a:xfrm>
            <a:off x="6184900" y="-78825"/>
            <a:ext cx="2959100" cy="5231849"/>
          </a:xfrm>
          <a:prstGeom prst="rect">
            <a:avLst/>
          </a:prstGeom>
          <a:noFill/>
          <a:ln>
            <a:noFill/>
          </a:ln>
        </p:spPr>
      </p:pic>
      <p:pic>
        <p:nvPicPr>
          <p:cNvPr descr="Glitter Wallpaper Rainbow Gif" id="230" name="Google Shape;230;p35"/>
          <p:cNvPicPr preferRelativeResize="0"/>
          <p:nvPr/>
        </p:nvPicPr>
        <p:blipFill>
          <a:blip r:embed="rId5">
            <a:alphaModFix/>
          </a:blip>
          <a:stretch>
            <a:fillRect/>
          </a:stretch>
        </p:blipFill>
        <p:spPr>
          <a:xfrm>
            <a:off x="35825" y="71450"/>
            <a:ext cx="3002625" cy="5000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34" name="Shape 234"/>
        <p:cNvGrpSpPr/>
        <p:nvPr/>
      </p:nvGrpSpPr>
      <p:grpSpPr>
        <a:xfrm>
          <a:off x="0" y="0"/>
          <a:ext cx="0" cy="0"/>
          <a:chOff x="0" y="0"/>
          <a:chExt cx="0" cy="0"/>
        </a:xfrm>
      </p:grpSpPr>
      <p:pic>
        <p:nvPicPr>
          <p:cNvPr id="235" name="Google Shape;235;p36"/>
          <p:cNvPicPr preferRelativeResize="0"/>
          <p:nvPr/>
        </p:nvPicPr>
        <p:blipFill>
          <a:blip r:embed="rId3">
            <a:alphaModFix/>
          </a:blip>
          <a:stretch>
            <a:fillRect/>
          </a:stretch>
        </p:blipFill>
        <p:spPr>
          <a:xfrm>
            <a:off x="338725" y="304625"/>
            <a:ext cx="3400700" cy="4534250"/>
          </a:xfrm>
          <a:prstGeom prst="rect">
            <a:avLst/>
          </a:prstGeom>
          <a:noFill/>
          <a:ln cap="flat" cmpd="sng" w="38100">
            <a:solidFill>
              <a:srgbClr val="674EA7"/>
            </a:solidFill>
            <a:prstDash val="solid"/>
            <a:round/>
            <a:headEnd len="sm" w="sm" type="none"/>
            <a:tailEnd len="sm" w="sm" type="none"/>
          </a:ln>
        </p:spPr>
      </p:pic>
      <p:sp>
        <p:nvSpPr>
          <p:cNvPr id="236" name="Google Shape;236;p36"/>
          <p:cNvSpPr/>
          <p:nvPr/>
        </p:nvSpPr>
        <p:spPr>
          <a:xfrm>
            <a:off x="4134879" y="2046950"/>
            <a:ext cx="4448587" cy="991750"/>
          </a:xfrm>
          <a:prstGeom prst="rect">
            <a:avLst/>
          </a:prstGeom>
        </p:spPr>
        <p:txBody>
          <a:bodyPr>
            <a:prstTxWarp prst="textPlain"/>
          </a:bodyPr>
          <a:lstStyle/>
          <a:p>
            <a:pPr lvl="0" algn="ctr"/>
            <a:r>
              <a:rPr b="0" i="0">
                <a:ln>
                  <a:noFill/>
                </a:ln>
                <a:solidFill>
                  <a:srgbClr val="674EA7"/>
                </a:solidFill>
                <a:latin typeface="Arial"/>
              </a:rPr>
              <a:t>Closing  Prayers</a:t>
            </a:r>
          </a:p>
        </p:txBody>
      </p:sp>
      <p:sp>
        <p:nvSpPr>
          <p:cNvPr id="237" name="Google Shape;237;p36"/>
          <p:cNvSpPr txBox="1"/>
          <p:nvPr/>
        </p:nvSpPr>
        <p:spPr>
          <a:xfrm>
            <a:off x="4421500" y="4478850"/>
            <a:ext cx="432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https://www.youtube.com/watch?v=NJ-VfqK1fS4</a:t>
            </a:r>
            <a:endParaRPr>
              <a:solidFill>
                <a:srgbClr val="674EA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1" name="Shape 241"/>
        <p:cNvGrpSpPr/>
        <p:nvPr/>
      </p:nvGrpSpPr>
      <p:grpSpPr>
        <a:xfrm>
          <a:off x="0" y="0"/>
          <a:ext cx="0" cy="0"/>
          <a:chOff x="0" y="0"/>
          <a:chExt cx="0" cy="0"/>
        </a:xfrm>
      </p:grpSpPr>
      <p:pic>
        <p:nvPicPr>
          <p:cNvPr id="242" name="Google Shape;242;p37"/>
          <p:cNvPicPr preferRelativeResize="0"/>
          <p:nvPr/>
        </p:nvPicPr>
        <p:blipFill>
          <a:blip r:embed="rId3">
            <a:alphaModFix/>
          </a:blip>
          <a:stretch>
            <a:fillRect/>
          </a:stretch>
        </p:blipFill>
        <p:spPr>
          <a:xfrm>
            <a:off x="0" y="0"/>
            <a:ext cx="10062275" cy="5186500"/>
          </a:xfrm>
          <a:prstGeom prst="rect">
            <a:avLst/>
          </a:prstGeom>
          <a:noFill/>
          <a:ln>
            <a:noFill/>
          </a:ln>
        </p:spPr>
      </p:pic>
      <p:sp>
        <p:nvSpPr>
          <p:cNvPr id="243" name="Google Shape;243;p37"/>
          <p:cNvSpPr/>
          <p:nvPr/>
        </p:nvSpPr>
        <p:spPr>
          <a:xfrm>
            <a:off x="3583100" y="1899025"/>
            <a:ext cx="2816248" cy="4371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THANK</a:t>
            </a:r>
          </a:p>
        </p:txBody>
      </p:sp>
      <p:sp>
        <p:nvSpPr>
          <p:cNvPr id="244" name="Google Shape;244;p37"/>
          <p:cNvSpPr/>
          <p:nvPr/>
        </p:nvSpPr>
        <p:spPr>
          <a:xfrm>
            <a:off x="4070375" y="2492925"/>
            <a:ext cx="1841700" cy="4371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YOU</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txBox="1"/>
          <p:nvPr/>
        </p:nvSpPr>
        <p:spPr>
          <a:xfrm>
            <a:off x="0" y="0"/>
            <a:ext cx="9000600" cy="557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Story for Grade 2 Lesson 10 on being a good friend</a:t>
            </a:r>
            <a:endParaRPr/>
          </a:p>
          <a:p>
            <a:pPr indent="0" lvl="0" marL="0" rtl="0" algn="l">
              <a:spcBef>
                <a:spcPts val="0"/>
              </a:spcBef>
              <a:spcAft>
                <a:spcPts val="0"/>
              </a:spcAft>
              <a:buNone/>
            </a:pPr>
            <a:r>
              <a:rPr lang="en"/>
              <a:t>Throughout His life, Abdu’l Baha brought all different kinds of people together- old and young, rich and poor, of all religions and backgrounds- and helped them to learn the ways of unity. Here is a story that shows how Abdu’l-Baha brought two hearts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day many people came to visit Abdu’l-Baha in His home, and He welcomed them all with open arms.  One day, a gentleman arrived at the house and was greeted warmly.  Sometime later, while this gentleman was still visiting with Abdu’l-Baha, a second man came to call, and he, too, was warmly welcomed.  Now, it so happened that these two gentlemen had had a disagreement, and they were not at all happy to see each other.  In fact, they did not even want to be in the same room together.  What would happen?  Both wanted to be with Abdu’l-Baha.  Would one of them decide to leave?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Abdu’l-Baha resolved the matter immediately.  He started by telling some funny stories, and before long, both men were laughing.  Then He said that His home was a home of peace and joy, a home of laughter and exultation.  He did not want them to leave with feelings of hatred in their hearts.  The gentlemen listened carefully, thinking about Abdu’l-Baha’s words.  After a while, Abdul-Baha gave them each some sweets and a silk handkerchief (HAVE SWEETS AND A SILK HANKY OUT AS PROPS).  These were to be, He indicated, a token of their pledge of friendship.  The two men smiled.  They recognized that it was God Who had directed their steps to Abdu’l-Baha’s home that day.  And they went away from Abdu’l-Baha’s presence joyful and full of laughter.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do you take away from this story?</a:t>
            </a:r>
            <a:endParaRPr/>
          </a:p>
          <a:p>
            <a:pPr indent="0" lvl="0" marL="0" rtl="0" algn="l">
              <a:spcBef>
                <a:spcPts val="0"/>
              </a:spcBef>
              <a:spcAft>
                <a:spcPts val="0"/>
              </a:spcAft>
              <a:buNone/>
            </a:pPr>
            <a:r>
              <a:rPr lang="en"/>
              <a:t>In following the ways of Abdu’l-Baha, we never allow differences to come between us, and, if misunderstandings ever arise, we think of our love for God and look for those things that unite us.  </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7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b="934" l="34806" r="0" t="747"/>
          <a:stretch/>
        </p:blipFill>
        <p:spPr>
          <a:xfrm>
            <a:off x="4164225" y="0"/>
            <a:ext cx="4979774" cy="5143500"/>
          </a:xfrm>
          <a:prstGeom prst="rect">
            <a:avLst/>
          </a:prstGeom>
          <a:noFill/>
          <a:ln>
            <a:noFill/>
          </a:ln>
        </p:spPr>
      </p:pic>
      <p:sp>
        <p:nvSpPr>
          <p:cNvPr id="73" name="Google Shape;73;p15"/>
          <p:cNvSpPr/>
          <p:nvPr/>
        </p:nvSpPr>
        <p:spPr>
          <a:xfrm rot="-2700000">
            <a:off x="-283349" y="2261174"/>
            <a:ext cx="4633191" cy="621151"/>
          </a:xfrm>
          <a:prstGeom prst="rect">
            <a:avLst/>
          </a:prstGeom>
        </p:spPr>
        <p:txBody>
          <a:bodyPr>
            <a:prstTxWarp prst="textPlain"/>
          </a:bodyPr>
          <a:lstStyle/>
          <a:p>
            <a:pPr lvl="0" algn="ctr"/>
            <a:r>
              <a:rPr b="0" i="0">
                <a:ln>
                  <a:noFill/>
                </a:ln>
                <a:solidFill>
                  <a:srgbClr val="EA9999"/>
                </a:solidFill>
                <a:latin typeface="Arial"/>
              </a:rPr>
              <a:t>OPENING  PRAYERS</a:t>
            </a:r>
          </a:p>
        </p:txBody>
      </p:sp>
      <p:sp>
        <p:nvSpPr>
          <p:cNvPr id="74" name="Google Shape;74;p15"/>
          <p:cNvSpPr txBox="1"/>
          <p:nvPr/>
        </p:nvSpPr>
        <p:spPr>
          <a:xfrm>
            <a:off x="0" y="0"/>
            <a:ext cx="330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4"/>
              </a:rPr>
              <a:t>https://www.youtube.com/watch?v=ZVduCyMS2JM</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694175" y="35825"/>
            <a:ext cx="7755651" cy="4443026"/>
          </a:xfrm>
          <a:prstGeom prst="rect">
            <a:avLst/>
          </a:prstGeom>
          <a:noFill/>
          <a:ln cap="flat" cmpd="sng" w="38100">
            <a:solidFill>
              <a:schemeClr val="dk2"/>
            </a:solidFill>
            <a:prstDash val="solid"/>
            <a:round/>
            <a:headEnd len="sm" w="sm" type="none"/>
            <a:tailEnd len="sm" w="sm" type="none"/>
          </a:ln>
        </p:spPr>
      </p:pic>
      <p:sp>
        <p:nvSpPr>
          <p:cNvPr id="80" name="Google Shape;80;p16"/>
          <p:cNvSpPr/>
          <p:nvPr/>
        </p:nvSpPr>
        <p:spPr>
          <a:xfrm>
            <a:off x="694174" y="4600675"/>
            <a:ext cx="7755651" cy="5069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434343"/>
                </a:solidFill>
                <a:latin typeface="Arial"/>
              </a:rPr>
              <a:t>Living in Harmony with Others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71650" y="899400"/>
            <a:ext cx="743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2161550" y="0"/>
            <a:ext cx="4820900" cy="4636500"/>
          </a:xfrm>
          <a:prstGeom prst="rect">
            <a:avLst/>
          </a:prstGeom>
          <a:noFill/>
          <a:ln>
            <a:noFill/>
          </a:ln>
        </p:spPr>
      </p:pic>
      <p:sp>
        <p:nvSpPr>
          <p:cNvPr id="87" name="Google Shape;87;p17"/>
          <p:cNvSpPr/>
          <p:nvPr/>
        </p:nvSpPr>
        <p:spPr>
          <a:xfrm>
            <a:off x="1498825" y="4414350"/>
            <a:ext cx="6146340" cy="6879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8761D"/>
                </a:solidFill>
                <a:latin typeface="Arial"/>
              </a:rPr>
              <a:t>Importance of Unity</a:t>
            </a:r>
          </a:p>
        </p:txBody>
      </p:sp>
      <p:sp>
        <p:nvSpPr>
          <p:cNvPr id="88" name="Google Shape;88;p17"/>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1347009" y="66400"/>
            <a:ext cx="6449983" cy="4838700"/>
          </a:xfrm>
          <a:prstGeom prst="rect">
            <a:avLst/>
          </a:prstGeom>
          <a:noFill/>
          <a:ln>
            <a:noFill/>
          </a:ln>
        </p:spPr>
      </p:pic>
      <p:sp>
        <p:nvSpPr>
          <p:cNvPr id="94" name="Google Shape;94;p18"/>
          <p:cNvSpPr txBox="1"/>
          <p:nvPr/>
        </p:nvSpPr>
        <p:spPr>
          <a:xfrm>
            <a:off x="0" y="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accent5"/>
                </a:solidFill>
                <a:hlinkClick r:id="rId4">
                  <a:extLst>
                    <a:ext uri="{A12FA001-AC4F-418D-AE19-62706E023703}">
                      <ahyp:hlinkClr val="tx"/>
                    </a:ext>
                  </a:extLst>
                </a:hlinkClick>
              </a:rPr>
              <a:t>https://www.youtube.com/watch</a:t>
            </a:r>
            <a:endParaRPr>
              <a:solidFill>
                <a:schemeClr val="dk1"/>
              </a:solidFill>
            </a:endParaRPr>
          </a:p>
          <a:p>
            <a:pPr indent="0" lvl="0" marL="0" rtl="0" algn="l">
              <a:spcBef>
                <a:spcPts val="0"/>
              </a:spcBef>
              <a:spcAft>
                <a:spcPts val="0"/>
              </a:spcAft>
              <a:buNone/>
            </a:pPr>
            <a:r>
              <a:rPr lang="en" sz="1200" u="sng">
                <a:solidFill>
                  <a:schemeClr val="accent5"/>
                </a:solidFill>
                <a:hlinkClick r:id="rId5">
                  <a:extLst>
                    <a:ext uri="{A12FA001-AC4F-418D-AE19-62706E023703}">
                      <ahyp:hlinkClr val="tx"/>
                    </a:ext>
                  </a:extLst>
                </a:hlinkClick>
              </a:rPr>
              <a:t>?v=-s5iCoCaofc</a:t>
            </a:r>
            <a:r>
              <a:rPr lang="en" sz="1200">
                <a:solidFill>
                  <a:schemeClr val="dk1"/>
                </a:solidFil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rotWithShape="1">
          <a:blip r:embed="rId3">
            <a:alphaModFix/>
          </a:blip>
          <a:srcRect b="8012" l="0" r="0" t="0"/>
          <a:stretch/>
        </p:blipFill>
        <p:spPr>
          <a:xfrm>
            <a:off x="0" y="0"/>
            <a:ext cx="9144000" cy="5143500"/>
          </a:xfrm>
          <a:prstGeom prst="rect">
            <a:avLst/>
          </a:prstGeom>
          <a:noFill/>
          <a:ln>
            <a:noFill/>
          </a:ln>
        </p:spPr>
      </p:pic>
      <p:sp>
        <p:nvSpPr>
          <p:cNvPr id="100" name="Google Shape;100;p19"/>
          <p:cNvSpPr txBox="1"/>
          <p:nvPr/>
        </p:nvSpPr>
        <p:spPr>
          <a:xfrm flipH="1">
            <a:off x="3260650" y="2314675"/>
            <a:ext cx="290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UNITY of RELIGION</a:t>
            </a:r>
            <a:endParaRPr b="1" sz="1800"/>
          </a:p>
        </p:txBody>
      </p:sp>
      <p:sp>
        <p:nvSpPr>
          <p:cNvPr id="101" name="Google Shape;101;p19"/>
          <p:cNvSpPr txBox="1"/>
          <p:nvPr/>
        </p:nvSpPr>
        <p:spPr>
          <a:xfrm>
            <a:off x="1010400" y="2952450"/>
            <a:ext cx="93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Krishna</a:t>
            </a:r>
            <a:endParaRPr b="1">
              <a:highlight>
                <a:srgbClr val="FFE599"/>
              </a:highlight>
            </a:endParaRPr>
          </a:p>
        </p:txBody>
      </p:sp>
      <p:sp>
        <p:nvSpPr>
          <p:cNvPr id="102" name="Google Shape;102;p19"/>
          <p:cNvSpPr txBox="1"/>
          <p:nvPr/>
        </p:nvSpPr>
        <p:spPr>
          <a:xfrm>
            <a:off x="566125" y="1447550"/>
            <a:ext cx="15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Noah</a:t>
            </a:r>
            <a:endParaRPr b="1">
              <a:highlight>
                <a:srgbClr val="FFE599"/>
              </a:highlight>
            </a:endParaRPr>
          </a:p>
        </p:txBody>
      </p:sp>
      <p:sp>
        <p:nvSpPr>
          <p:cNvPr id="103" name="Google Shape;103;p19"/>
          <p:cNvSpPr txBox="1"/>
          <p:nvPr/>
        </p:nvSpPr>
        <p:spPr>
          <a:xfrm>
            <a:off x="759600" y="2300325"/>
            <a:ext cx="142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Abraham</a:t>
            </a:r>
            <a:endParaRPr b="1">
              <a:highlight>
                <a:srgbClr val="FFE599"/>
              </a:highlight>
            </a:endParaRPr>
          </a:p>
          <a:p>
            <a:pPr indent="0" lvl="0" marL="0" rtl="0" algn="l">
              <a:spcBef>
                <a:spcPts val="0"/>
              </a:spcBef>
              <a:spcAft>
                <a:spcPts val="0"/>
              </a:spcAft>
              <a:buNone/>
            </a:pPr>
            <a:r>
              <a:t/>
            </a:r>
            <a:endParaRPr/>
          </a:p>
        </p:txBody>
      </p:sp>
      <p:sp>
        <p:nvSpPr>
          <p:cNvPr id="104" name="Google Shape;104;p19"/>
          <p:cNvSpPr txBox="1"/>
          <p:nvPr/>
        </p:nvSpPr>
        <p:spPr>
          <a:xfrm>
            <a:off x="1662550" y="3697725"/>
            <a:ext cx="7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Moses</a:t>
            </a:r>
            <a:endParaRPr b="1">
              <a:highlight>
                <a:srgbClr val="FFE599"/>
              </a:highlight>
            </a:endParaRPr>
          </a:p>
        </p:txBody>
      </p:sp>
      <p:sp>
        <p:nvSpPr>
          <p:cNvPr id="105" name="Google Shape;105;p19"/>
          <p:cNvSpPr txBox="1"/>
          <p:nvPr/>
        </p:nvSpPr>
        <p:spPr>
          <a:xfrm>
            <a:off x="2787625" y="4106200"/>
            <a:ext cx="10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Zoroaster</a:t>
            </a:r>
            <a:endParaRPr b="1">
              <a:highlight>
                <a:srgbClr val="FFE599"/>
              </a:highlight>
            </a:endParaRPr>
          </a:p>
        </p:txBody>
      </p:sp>
      <p:sp>
        <p:nvSpPr>
          <p:cNvPr id="106" name="Google Shape;106;p19"/>
          <p:cNvSpPr txBox="1"/>
          <p:nvPr/>
        </p:nvSpPr>
        <p:spPr>
          <a:xfrm>
            <a:off x="4235200" y="4213700"/>
            <a:ext cx="93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Buddha</a:t>
            </a:r>
            <a:endParaRPr b="1">
              <a:highlight>
                <a:srgbClr val="FFE599"/>
              </a:highlight>
            </a:endParaRPr>
          </a:p>
        </p:txBody>
      </p:sp>
      <p:sp>
        <p:nvSpPr>
          <p:cNvPr id="107" name="Google Shape;107;p19"/>
          <p:cNvSpPr txBox="1"/>
          <p:nvPr/>
        </p:nvSpPr>
        <p:spPr>
          <a:xfrm>
            <a:off x="5718575" y="3862550"/>
            <a:ext cx="16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Jesus</a:t>
            </a:r>
            <a:endParaRPr b="1">
              <a:highlight>
                <a:srgbClr val="FFE599"/>
              </a:highlight>
            </a:endParaRPr>
          </a:p>
        </p:txBody>
      </p:sp>
      <p:sp>
        <p:nvSpPr>
          <p:cNvPr id="108" name="Google Shape;108;p19"/>
          <p:cNvSpPr txBox="1"/>
          <p:nvPr/>
        </p:nvSpPr>
        <p:spPr>
          <a:xfrm>
            <a:off x="6485350" y="3174600"/>
            <a:ext cx="19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Muhammad</a:t>
            </a:r>
            <a:endParaRPr b="1">
              <a:highlight>
                <a:srgbClr val="FFE599"/>
              </a:highlight>
            </a:endParaRPr>
          </a:p>
        </p:txBody>
      </p:sp>
      <p:sp>
        <p:nvSpPr>
          <p:cNvPr id="109" name="Google Shape;109;p19"/>
          <p:cNvSpPr txBox="1"/>
          <p:nvPr/>
        </p:nvSpPr>
        <p:spPr>
          <a:xfrm>
            <a:off x="7359625" y="2314675"/>
            <a:ext cx="53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Bab</a:t>
            </a:r>
            <a:endParaRPr b="1">
              <a:highlight>
                <a:srgbClr val="FFE599"/>
              </a:highlight>
            </a:endParaRPr>
          </a:p>
        </p:txBody>
      </p:sp>
      <p:sp>
        <p:nvSpPr>
          <p:cNvPr id="110" name="Google Shape;110;p19"/>
          <p:cNvSpPr txBox="1"/>
          <p:nvPr/>
        </p:nvSpPr>
        <p:spPr>
          <a:xfrm>
            <a:off x="7223550" y="1669700"/>
            <a:ext cx="12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Baha’u’llah</a:t>
            </a:r>
            <a:endParaRPr b="1">
              <a:highlight>
                <a:srgbClr val="FFE599"/>
              </a:highlight>
            </a:endParaRPr>
          </a:p>
        </p:txBody>
      </p:sp>
      <p:sp>
        <p:nvSpPr>
          <p:cNvPr id="111" name="Google Shape;111;p19"/>
          <p:cNvSpPr txBox="1"/>
          <p:nvPr/>
        </p:nvSpPr>
        <p:spPr>
          <a:xfrm>
            <a:off x="6829325" y="917275"/>
            <a:ext cx="215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Future Manifestations</a:t>
            </a:r>
            <a:endParaRPr b="1">
              <a:highlight>
                <a:srgbClr val="FFE599"/>
              </a:highlight>
            </a:endParaRPr>
          </a:p>
        </p:txBody>
      </p:sp>
      <p:sp>
        <p:nvSpPr>
          <p:cNvPr id="112" name="Google Shape;112;p19"/>
          <p:cNvSpPr txBox="1"/>
          <p:nvPr/>
        </p:nvSpPr>
        <p:spPr>
          <a:xfrm>
            <a:off x="329650" y="938775"/>
            <a:ext cx="365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Previous Manifestations</a:t>
            </a:r>
            <a:endParaRPr b="1">
              <a:highlight>
                <a:srgbClr val="FFE599"/>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21" name="Shape 121"/>
        <p:cNvGrpSpPr/>
        <p:nvPr/>
      </p:nvGrpSpPr>
      <p:grpSpPr>
        <a:xfrm>
          <a:off x="0" y="0"/>
          <a:ext cx="0" cy="0"/>
          <a:chOff x="0" y="0"/>
          <a:chExt cx="0" cy="0"/>
        </a:xfrm>
      </p:grpSpPr>
      <p:sp>
        <p:nvSpPr>
          <p:cNvPr id="122" name="Google Shape;122;p21"/>
          <p:cNvSpPr txBox="1"/>
          <p:nvPr/>
        </p:nvSpPr>
        <p:spPr>
          <a:xfrm>
            <a:off x="6184375" y="1519225"/>
            <a:ext cx="25584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t>    </a:t>
            </a:r>
            <a:endParaRPr b="1" sz="3800"/>
          </a:p>
        </p:txBody>
      </p:sp>
      <p:sp>
        <p:nvSpPr>
          <p:cNvPr id="123" name="Google Shape;123;p21"/>
          <p:cNvSpPr/>
          <p:nvPr/>
        </p:nvSpPr>
        <p:spPr>
          <a:xfrm>
            <a:off x="6007025" y="1933500"/>
            <a:ext cx="2483102" cy="5674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UNITY  OF</a:t>
            </a:r>
          </a:p>
        </p:txBody>
      </p:sp>
      <p:sp>
        <p:nvSpPr>
          <p:cNvPr id="124" name="Google Shape;124;p21"/>
          <p:cNvSpPr/>
          <p:nvPr/>
        </p:nvSpPr>
        <p:spPr>
          <a:xfrm>
            <a:off x="6007025" y="2721775"/>
            <a:ext cx="2483103" cy="4671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5200C"/>
                </a:solidFill>
                <a:latin typeface="Arial"/>
              </a:rPr>
              <a:t>TRIBES</a:t>
            </a:r>
          </a:p>
        </p:txBody>
      </p:sp>
      <p:pic>
        <p:nvPicPr>
          <p:cNvPr id="125" name="Google Shape;125;p21"/>
          <p:cNvPicPr preferRelativeResize="0"/>
          <p:nvPr/>
        </p:nvPicPr>
        <p:blipFill>
          <a:blip r:embed="rId3">
            <a:alphaModFix/>
          </a:blip>
          <a:stretch>
            <a:fillRect/>
          </a:stretch>
        </p:blipFill>
        <p:spPr>
          <a:xfrm>
            <a:off x="537925" y="286650"/>
            <a:ext cx="4858175" cy="4543325"/>
          </a:xfrm>
          <a:prstGeom prst="rect">
            <a:avLst/>
          </a:prstGeom>
          <a:noFill/>
          <a:ln cap="flat" cmpd="sng" w="38100">
            <a:solidFill>
              <a:srgbClr val="66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