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71" r:id="rId3"/>
    <p:sldId id="258"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262" r:id="rId18"/>
    <p:sldId id="326" r:id="rId19"/>
    <p:sldId id="361" r:id="rId20"/>
    <p:sldId id="362" r:id="rId21"/>
    <p:sldId id="363" r:id="rId22"/>
    <p:sldId id="364" r:id="rId23"/>
    <p:sldId id="365" r:id="rId24"/>
    <p:sldId id="366" r:id="rId25"/>
    <p:sldId id="319" r:id="rId26"/>
    <p:sldId id="328" r:id="rId27"/>
    <p:sldId id="367" r:id="rId28"/>
    <p:sldId id="333" r:id="rId29"/>
    <p:sldId id="286" r:id="rId30"/>
    <p:sldId id="287"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105" d="100"/>
          <a:sy n="105" d="100"/>
        </p:scale>
        <p:origin x="1128" y="96"/>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12/11/2018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12/11/2018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smtClean="0"/>
              <a:t>Click to edit Master title style</a:t>
            </a:r>
            <a:endParaRPr lang="en-US"/>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12/11/2018</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12/11/2018</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smtClean="0"/>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12/11/2018</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12/11/2018</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12/11/2018</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0811" y="324852"/>
            <a:ext cx="6610936" cy="2017295"/>
          </a:xfrm>
        </p:spPr>
        <p:txBody>
          <a:bodyPr/>
          <a:lstStyle/>
          <a:p>
            <a:r>
              <a:rPr lang="en-US" sz="7200" dirty="0" smtClean="0"/>
              <a:t>Welcome!</a:t>
            </a: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normAutofit/>
          </a:bodyPr>
          <a:lstStyle/>
          <a:p>
            <a:r>
              <a:rPr lang="en-US" dirty="0"/>
              <a:t>a</a:t>
            </a:r>
            <a:r>
              <a:rPr lang="en-US" dirty="0" smtClean="0"/>
              <a:t>nd remembrance of Thee my companion,</a:t>
            </a:r>
            <a:endParaRPr lang="en-US" dirty="0"/>
          </a:p>
        </p:txBody>
      </p:sp>
      <p:pic>
        <p:nvPicPr>
          <p:cNvPr id="3" name="Picture 2"/>
          <p:cNvPicPr>
            <a:picLocks noChangeAspect="1"/>
          </p:cNvPicPr>
          <p:nvPr/>
        </p:nvPicPr>
        <p:blipFill>
          <a:blip r:embed="rId2"/>
          <a:stretch>
            <a:fillRect/>
          </a:stretch>
        </p:blipFill>
        <p:spPr>
          <a:xfrm>
            <a:off x="2996184" y="531878"/>
            <a:ext cx="6483096" cy="4343675"/>
          </a:xfrm>
          <a:prstGeom prst="rect">
            <a:avLst/>
          </a:prstGeom>
        </p:spPr>
      </p:pic>
    </p:spTree>
    <p:extLst>
      <p:ext uri="{BB962C8B-B14F-4D97-AF65-F5344CB8AC3E}">
        <p14:creationId xmlns:p14="http://schemas.microsoft.com/office/powerpoint/2010/main" val="34727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normAutofit/>
          </a:bodyPr>
          <a:lstStyle/>
          <a:p>
            <a:r>
              <a:rPr lang="en-US" dirty="0"/>
              <a:t>a</a:t>
            </a:r>
            <a:r>
              <a:rPr lang="en-US" dirty="0" smtClean="0"/>
              <a:t>nd the power of Thy sovereignty my </a:t>
            </a:r>
            <a:r>
              <a:rPr lang="en-US" dirty="0" err="1" smtClean="0"/>
              <a:t>succorer</a:t>
            </a:r>
            <a:r>
              <a:rPr lang="en-US" dirty="0" smtClean="0"/>
              <a:t>,</a:t>
            </a:r>
            <a:endParaRPr lang="en-US" dirty="0"/>
          </a:p>
        </p:txBody>
      </p:sp>
      <p:sp>
        <p:nvSpPr>
          <p:cNvPr id="3" name="Cross 2"/>
          <p:cNvSpPr/>
          <p:nvPr/>
        </p:nvSpPr>
        <p:spPr>
          <a:xfrm>
            <a:off x="4464513" y="722376"/>
            <a:ext cx="3557016" cy="3557016"/>
          </a:xfrm>
          <a:prstGeom prst="plus">
            <a:avLst>
              <a:gd name="adj" fmla="val 29370"/>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98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lstStyle/>
          <a:p>
            <a:r>
              <a:rPr lang="en-US" dirty="0"/>
              <a:t>a</a:t>
            </a:r>
            <a:r>
              <a:rPr lang="en-US" dirty="0" smtClean="0"/>
              <a:t>nd Thy habitation my home,</a:t>
            </a:r>
            <a:endParaRPr lang="en-US" dirty="0"/>
          </a:p>
        </p:txBody>
      </p:sp>
      <p:pic>
        <p:nvPicPr>
          <p:cNvPr id="3" name="Picture 2"/>
          <p:cNvPicPr>
            <a:picLocks noChangeAspect="1"/>
          </p:cNvPicPr>
          <p:nvPr/>
        </p:nvPicPr>
        <p:blipFill>
          <a:blip r:embed="rId2"/>
          <a:stretch>
            <a:fillRect/>
          </a:stretch>
        </p:blipFill>
        <p:spPr>
          <a:xfrm>
            <a:off x="2795016" y="645329"/>
            <a:ext cx="6373368" cy="3983356"/>
          </a:xfrm>
          <a:prstGeom prst="rect">
            <a:avLst/>
          </a:prstGeom>
        </p:spPr>
      </p:pic>
    </p:spTree>
    <p:extLst>
      <p:ext uri="{BB962C8B-B14F-4D97-AF65-F5344CB8AC3E}">
        <p14:creationId xmlns:p14="http://schemas.microsoft.com/office/powerpoint/2010/main" val="207030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normAutofit/>
          </a:bodyPr>
          <a:lstStyle/>
          <a:p>
            <a:r>
              <a:rPr lang="en-US" dirty="0"/>
              <a:t>a</a:t>
            </a:r>
            <a:r>
              <a:rPr lang="en-US" dirty="0" smtClean="0"/>
              <a:t>nd my dwelling place the seat thou has sanctified,</a:t>
            </a:r>
            <a:endParaRPr lang="en-US" dirty="0"/>
          </a:p>
        </p:txBody>
      </p:sp>
      <p:pic>
        <p:nvPicPr>
          <p:cNvPr id="3" name="Picture 2"/>
          <p:cNvPicPr>
            <a:picLocks noChangeAspect="1"/>
          </p:cNvPicPr>
          <p:nvPr/>
        </p:nvPicPr>
        <p:blipFill>
          <a:blip r:embed="rId2"/>
          <a:stretch>
            <a:fillRect/>
          </a:stretch>
        </p:blipFill>
        <p:spPr>
          <a:xfrm>
            <a:off x="4834412" y="475297"/>
            <a:ext cx="2981810" cy="4479607"/>
          </a:xfrm>
          <a:prstGeom prst="rect">
            <a:avLst/>
          </a:prstGeom>
        </p:spPr>
      </p:pic>
    </p:spTree>
    <p:extLst>
      <p:ext uri="{BB962C8B-B14F-4D97-AF65-F5344CB8AC3E}">
        <p14:creationId xmlns:p14="http://schemas.microsoft.com/office/powerpoint/2010/main" val="47835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normAutofit/>
          </a:bodyPr>
          <a:lstStyle/>
          <a:p>
            <a:r>
              <a:rPr lang="en-US" dirty="0"/>
              <a:t>f</a:t>
            </a:r>
            <a:r>
              <a:rPr lang="en-US" dirty="0" smtClean="0"/>
              <a:t>rom the limitations imposed on them</a:t>
            </a:r>
            <a:endParaRPr lang="en-US" dirty="0"/>
          </a:p>
        </p:txBody>
      </p:sp>
      <p:pic>
        <p:nvPicPr>
          <p:cNvPr id="3" name="Picture 2"/>
          <p:cNvPicPr>
            <a:picLocks noChangeAspect="1"/>
          </p:cNvPicPr>
          <p:nvPr/>
        </p:nvPicPr>
        <p:blipFill>
          <a:blip r:embed="rId2"/>
          <a:stretch>
            <a:fillRect/>
          </a:stretch>
        </p:blipFill>
        <p:spPr>
          <a:xfrm>
            <a:off x="3785970" y="936818"/>
            <a:ext cx="5464710" cy="4096510"/>
          </a:xfrm>
          <a:prstGeom prst="rect">
            <a:avLst/>
          </a:prstGeom>
        </p:spPr>
      </p:pic>
    </p:spTree>
    <p:extLst>
      <p:ext uri="{BB962C8B-B14F-4D97-AF65-F5344CB8AC3E}">
        <p14:creationId xmlns:p14="http://schemas.microsoft.com/office/powerpoint/2010/main" val="242207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normAutofit/>
          </a:bodyPr>
          <a:lstStyle/>
          <a:p>
            <a:r>
              <a:rPr lang="en-US" dirty="0" smtClean="0"/>
              <a:t>who are shut out as by a veil from Thee.</a:t>
            </a:r>
            <a:endParaRPr lang="en-US" dirty="0"/>
          </a:p>
        </p:txBody>
      </p:sp>
      <p:pic>
        <p:nvPicPr>
          <p:cNvPr id="3" name="Picture 2"/>
          <p:cNvPicPr>
            <a:picLocks noChangeAspect="1"/>
          </p:cNvPicPr>
          <p:nvPr/>
        </p:nvPicPr>
        <p:blipFill>
          <a:blip r:embed="rId2"/>
          <a:stretch>
            <a:fillRect/>
          </a:stretch>
        </p:blipFill>
        <p:spPr>
          <a:xfrm>
            <a:off x="3275018" y="361019"/>
            <a:ext cx="5792782" cy="4344588"/>
          </a:xfrm>
          <a:prstGeom prst="rect">
            <a:avLst/>
          </a:prstGeom>
        </p:spPr>
      </p:pic>
    </p:spTree>
    <p:extLst>
      <p:ext uri="{BB962C8B-B14F-4D97-AF65-F5344CB8AC3E}">
        <p14:creationId xmlns:p14="http://schemas.microsoft.com/office/powerpoint/2010/main" val="406638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normAutofit fontScale="90000"/>
          </a:bodyPr>
          <a:lstStyle/>
          <a:p>
            <a:r>
              <a:rPr lang="en-US" dirty="0" smtClean="0"/>
              <a:t>Thou art, verily, the Almighty, the All-Glorious, the Most Powerful.”</a:t>
            </a:r>
            <a:endParaRPr lang="en-US" dirty="0"/>
          </a:p>
        </p:txBody>
      </p:sp>
      <p:pic>
        <p:nvPicPr>
          <p:cNvPr id="3" name="Picture 2"/>
          <p:cNvPicPr>
            <a:picLocks noChangeAspect="1"/>
          </p:cNvPicPr>
          <p:nvPr/>
        </p:nvPicPr>
        <p:blipFill>
          <a:blip r:embed="rId2"/>
          <a:stretch>
            <a:fillRect/>
          </a:stretch>
        </p:blipFill>
        <p:spPr>
          <a:xfrm>
            <a:off x="3188209" y="700508"/>
            <a:ext cx="6049749" cy="4025832"/>
          </a:xfrm>
          <a:prstGeom prst="rect">
            <a:avLst/>
          </a:prstGeom>
        </p:spPr>
      </p:pic>
    </p:spTree>
    <p:extLst>
      <p:ext uri="{BB962C8B-B14F-4D97-AF65-F5344CB8AC3E}">
        <p14:creationId xmlns:p14="http://schemas.microsoft.com/office/powerpoint/2010/main" val="19647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0364" y="1877383"/>
            <a:ext cx="4105551" cy="1161092"/>
          </a:xfrm>
        </p:spPr>
        <p:txBody>
          <a:bodyPr>
            <a:noAutofit/>
          </a:bodyPr>
          <a:lstStyle/>
          <a:p>
            <a:r>
              <a:rPr lang="en-US" sz="4400" dirty="0" smtClean="0"/>
              <a:t>Lesson Theme </a:t>
            </a:r>
            <a:endParaRPr lang="en-US" sz="4400" dirty="0"/>
          </a:p>
        </p:txBody>
      </p:sp>
      <p:sp>
        <p:nvSpPr>
          <p:cNvPr id="3" name="Text Placeholder 2"/>
          <p:cNvSpPr>
            <a:spLocks noGrp="1"/>
          </p:cNvSpPr>
          <p:nvPr>
            <p:ph type="body" sz="half" idx="2"/>
          </p:nvPr>
        </p:nvSpPr>
        <p:spPr>
          <a:xfrm>
            <a:off x="7084004" y="2896703"/>
            <a:ext cx="4598270" cy="1275247"/>
          </a:xfrm>
        </p:spPr>
        <p:txBody>
          <a:bodyPr>
            <a:normAutofit/>
          </a:bodyPr>
          <a:lstStyle/>
          <a:p>
            <a:pPr algn="ctr"/>
            <a:r>
              <a:rPr lang="en-US" sz="3600" dirty="0" smtClean="0"/>
              <a:t>Seeking Knowledge</a:t>
            </a:r>
            <a:endParaRPr lang="en-US" sz="3600" dirty="0"/>
          </a:p>
        </p:txBody>
      </p:sp>
      <p:sp>
        <p:nvSpPr>
          <p:cNvPr id="8" name="Text Placeholder 2"/>
          <p:cNvSpPr txBox="1">
            <a:spLocks/>
          </p:cNvSpPr>
          <p:nvPr/>
        </p:nvSpPr>
        <p:spPr>
          <a:xfrm>
            <a:off x="243840" y="5859466"/>
            <a:ext cx="11438434" cy="88677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8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baseline="0">
                <a:solidFill>
                  <a:schemeClr val="tx1"/>
                </a:solidFill>
                <a:latin typeface="+mn-lt"/>
                <a:ea typeface="+mn-ea"/>
                <a:cs typeface="+mn-cs"/>
              </a:defRPr>
            </a:lvl9pPr>
          </a:lstStyle>
          <a:p>
            <a:pPr algn="ctr"/>
            <a:r>
              <a:rPr lang="en-US" sz="3200" dirty="0" smtClean="0">
                <a:solidFill>
                  <a:schemeClr val="tx2">
                    <a:lumMod val="85000"/>
                    <a:lumOff val="15000"/>
                  </a:schemeClr>
                </a:solidFill>
              </a:rPr>
              <a:t>Lesson Today: “</a:t>
            </a:r>
            <a:r>
              <a:rPr lang="en-US" sz="3200" b="1" u="sng" dirty="0"/>
              <a:t>Knowledge helps us contribute to the betterment of the </a:t>
            </a:r>
            <a:r>
              <a:rPr lang="en-US" sz="3200" b="1" u="sng" dirty="0" smtClean="0"/>
              <a:t>world</a:t>
            </a:r>
            <a:r>
              <a:rPr lang="en-US" sz="3200" dirty="0" smtClean="0">
                <a:solidFill>
                  <a:schemeClr val="tx2">
                    <a:lumMod val="85000"/>
                    <a:lumOff val="15000"/>
                  </a:schemeClr>
                </a:solidFill>
              </a:rPr>
              <a:t>”</a:t>
            </a:r>
            <a:endParaRPr lang="en-US" sz="3200" dirty="0">
              <a:solidFill>
                <a:schemeClr val="tx2">
                  <a:lumMod val="85000"/>
                  <a:lumOff val="15000"/>
                </a:schemeClr>
              </a:solidFill>
            </a:endParaRPr>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51" t="6112" r="-3706" b="3708"/>
          <a:stretch/>
        </p:blipFill>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72652" y="457200"/>
            <a:ext cx="7814628" cy="1219200"/>
          </a:xfrm>
        </p:spPr>
        <p:txBody>
          <a:bodyPr/>
          <a:lstStyle/>
          <a:p>
            <a:pPr algn="ctr"/>
            <a:r>
              <a:rPr lang="en-US" dirty="0" smtClean="0"/>
              <a:t>Draw Closer to God</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045" y="2225036"/>
            <a:ext cx="1894333" cy="317953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349" y="2788643"/>
            <a:ext cx="3253459" cy="2438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1779" y="2740383"/>
            <a:ext cx="3802380" cy="2534920"/>
          </a:xfrm>
          <a:prstGeom prst="rect">
            <a:avLst/>
          </a:prstGeom>
        </p:spPr>
      </p:pic>
      <p:sp>
        <p:nvSpPr>
          <p:cNvPr id="11" name="Plus 10"/>
          <p:cNvSpPr/>
          <p:nvPr/>
        </p:nvSpPr>
        <p:spPr>
          <a:xfrm>
            <a:off x="2605224" y="3814802"/>
            <a:ext cx="889278" cy="88927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us 13"/>
          <p:cNvSpPr/>
          <p:nvPr/>
        </p:nvSpPr>
        <p:spPr>
          <a:xfrm>
            <a:off x="6917654" y="3814802"/>
            <a:ext cx="889278" cy="88927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descr="http://www.supportingthecoreactivities.org/wp-content/uploads/permacul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63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Prayers</a:t>
            </a:r>
            <a:endParaRPr lang="en-US" dirty="0"/>
          </a:p>
        </p:txBody>
      </p:sp>
      <p:pic>
        <p:nvPicPr>
          <p:cNvPr id="3" name="Picture Placeholder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9744" t="171" r="32564" b="-171"/>
          <a:stretch/>
        </p:blipFill>
        <p:spPr>
          <a:xfrm rot="5400000">
            <a:off x="1522413" y="346075"/>
            <a:ext cx="4572000" cy="5943600"/>
          </a:xfrm>
        </p:spPr>
      </p:pic>
    </p:spTree>
    <p:extLst>
      <p:ext uri="{BB962C8B-B14F-4D97-AF65-F5344CB8AC3E}">
        <p14:creationId xmlns:p14="http://schemas.microsoft.com/office/powerpoint/2010/main" val="19214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supportingthecoreactivities.org/wp-content/uploads/advances-in-medic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1" y="0"/>
            <a:ext cx="103030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1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supportingthecoreactivities.org/wp-content/uploads/internet-technolo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0"/>
            <a:ext cx="101715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supportingthecoreactivities.org/wp-content/uploads/beautiful-a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272" y="27417"/>
            <a:ext cx="5360322" cy="683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0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supportingthecoreactivities.org/wp-content/uploads/education-is-not-a-crime-m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56" y="1150374"/>
            <a:ext cx="11536514" cy="486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38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943" y="304799"/>
            <a:ext cx="11149780" cy="5771535"/>
          </a:xfrm>
        </p:spPr>
        <p:txBody>
          <a:bodyPr>
            <a:normAutofit/>
          </a:bodyPr>
          <a:lstStyle/>
          <a:p>
            <a:r>
              <a:rPr lang="en-US" b="1" dirty="0"/>
              <a:t>“The happiness and pride of a nation consist in this, that it should shine out like the sun in the high heaven of knowledge…And the honor and distinction of the individual consist in this, that he among all the world’s multitudes should become a source of social good…that by the confirming grace of God he has become the cause of peace and well-being, of happiness and advantage to his fellow men…”</a:t>
            </a:r>
            <a:r>
              <a:rPr lang="en-US" dirty="0"/>
              <a:t> </a:t>
            </a:r>
            <a:r>
              <a:rPr lang="en-US" sz="2400" dirty="0"/>
              <a:t>(</a:t>
            </a:r>
            <a:r>
              <a:rPr lang="en-US" sz="2400" dirty="0" err="1"/>
              <a:t>Abdu’l</a:t>
            </a:r>
            <a:r>
              <a:rPr lang="en-US" sz="2400" dirty="0"/>
              <a:t>-Baha, The Secret of Divine Civilization)</a:t>
            </a:r>
          </a:p>
        </p:txBody>
      </p:sp>
    </p:spTree>
    <p:extLst>
      <p:ext uri="{BB962C8B-B14F-4D97-AF65-F5344CB8AC3E}">
        <p14:creationId xmlns:p14="http://schemas.microsoft.com/office/powerpoint/2010/main" val="57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a:t>
            </a:r>
            <a:endParaRPr lang="en-US" dirty="0"/>
          </a:p>
        </p:txBody>
      </p:sp>
      <p:pic>
        <p:nvPicPr>
          <p:cNvPr id="4" name="Picture 3"/>
          <p:cNvPicPr>
            <a:picLocks noChangeAspect="1"/>
          </p:cNvPicPr>
          <p:nvPr/>
        </p:nvPicPr>
        <p:blipFill>
          <a:blip r:embed="rId2"/>
          <a:stretch>
            <a:fillRect/>
          </a:stretch>
        </p:blipFill>
        <p:spPr>
          <a:xfrm>
            <a:off x="3771900" y="833437"/>
            <a:ext cx="4648200" cy="5191125"/>
          </a:xfrm>
          <a:prstGeom prst="rect">
            <a:avLst/>
          </a:prstGeom>
        </p:spPr>
      </p:pic>
    </p:spTree>
    <p:extLst>
      <p:ext uri="{BB962C8B-B14F-4D97-AF65-F5344CB8AC3E}">
        <p14:creationId xmlns:p14="http://schemas.microsoft.com/office/powerpoint/2010/main" val="133998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909" y="-500417"/>
            <a:ext cx="2074617" cy="1219200"/>
          </a:xfrm>
        </p:spPr>
        <p:txBody>
          <a:bodyPr/>
          <a:lstStyle/>
          <a:p>
            <a:r>
              <a:rPr lang="en-US" dirty="0" smtClean="0"/>
              <a:t>Song</a:t>
            </a:r>
            <a:endParaRPr lang="en-US" dirty="0"/>
          </a:p>
        </p:txBody>
      </p:sp>
      <p:sp>
        <p:nvSpPr>
          <p:cNvPr id="7" name="Rectangle 6"/>
          <p:cNvSpPr/>
          <p:nvPr/>
        </p:nvSpPr>
        <p:spPr>
          <a:xfrm>
            <a:off x="519223" y="718783"/>
            <a:ext cx="11041039" cy="6124754"/>
          </a:xfrm>
          <a:prstGeom prst="rect">
            <a:avLst/>
          </a:prstGeom>
        </p:spPr>
        <p:txBody>
          <a:bodyPr wrap="square">
            <a:spAutoFit/>
          </a:bodyPr>
          <a:lstStyle/>
          <a:p>
            <a:r>
              <a:rPr lang="en-US" sz="2800" dirty="0"/>
              <a:t>Praise be unto Thee, O my God, that we have wakened to the </a:t>
            </a:r>
            <a:r>
              <a:rPr lang="en-US" sz="2800" dirty="0" err="1"/>
              <a:t>splendours</a:t>
            </a:r>
            <a:r>
              <a:rPr lang="en-US" sz="2800" dirty="0"/>
              <a:t> of the light of Thy knowledge. X 2</a:t>
            </a:r>
          </a:p>
          <a:p>
            <a:r>
              <a:rPr lang="en-US" sz="2800" dirty="0"/>
              <a:t> </a:t>
            </a:r>
          </a:p>
          <a:p>
            <a:r>
              <a:rPr lang="en-US" sz="2800" dirty="0"/>
              <a:t>The light of Thy knowledge x 2</a:t>
            </a:r>
          </a:p>
          <a:p>
            <a:r>
              <a:rPr lang="en-US" sz="2800" dirty="0"/>
              <a:t> </a:t>
            </a:r>
          </a:p>
          <a:p>
            <a:r>
              <a:rPr lang="en-US" sz="2800" dirty="0"/>
              <a:t>Praise be unto Thee, O my God, that we have wakened to the </a:t>
            </a:r>
            <a:r>
              <a:rPr lang="en-US" sz="2800" dirty="0" err="1"/>
              <a:t>splendours</a:t>
            </a:r>
            <a:r>
              <a:rPr lang="en-US" sz="2800" dirty="0"/>
              <a:t> of the light of Thy knowledge. </a:t>
            </a:r>
          </a:p>
          <a:p>
            <a:r>
              <a:rPr lang="en-US" sz="2800" dirty="0"/>
              <a:t> </a:t>
            </a:r>
          </a:p>
          <a:p>
            <a:r>
              <a:rPr lang="en-US" sz="2800" dirty="0"/>
              <a:t>The light of Thy knowledge x 2</a:t>
            </a:r>
          </a:p>
          <a:p>
            <a:r>
              <a:rPr lang="en-US" sz="2800" dirty="0"/>
              <a:t> </a:t>
            </a:r>
          </a:p>
          <a:p>
            <a:r>
              <a:rPr lang="en-US" sz="2800" dirty="0"/>
              <a:t>Praise be unto Thee, O my God, that we have wakened to the </a:t>
            </a:r>
            <a:r>
              <a:rPr lang="en-US" sz="2800" dirty="0" err="1"/>
              <a:t>splendours</a:t>
            </a:r>
            <a:r>
              <a:rPr lang="en-US" sz="2800" dirty="0"/>
              <a:t> of the light of Thy knowledge. </a:t>
            </a:r>
          </a:p>
          <a:p>
            <a:r>
              <a:rPr lang="en-US" sz="2800" dirty="0"/>
              <a:t> </a:t>
            </a:r>
          </a:p>
          <a:p>
            <a:r>
              <a:rPr lang="en-US" sz="2800" dirty="0"/>
              <a:t>The light of Thy knowledge x 2</a:t>
            </a:r>
          </a:p>
        </p:txBody>
      </p:sp>
      <p:pic>
        <p:nvPicPr>
          <p:cNvPr id="3" name="16 Light of Thy Knowled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5909" y="5984046"/>
            <a:ext cx="609600" cy="609600"/>
          </a:xfrm>
          <a:prstGeom prst="rect">
            <a:avLst/>
          </a:prstGeom>
        </p:spPr>
      </p:pic>
    </p:spTree>
    <p:extLst>
      <p:ext uri="{BB962C8B-B14F-4D97-AF65-F5344CB8AC3E}">
        <p14:creationId xmlns:p14="http://schemas.microsoft.com/office/powerpoint/2010/main" val="30847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Susan Moody</a:t>
            </a:r>
            <a:endParaRPr lang="en-US" dirty="0"/>
          </a:p>
        </p:txBody>
      </p:sp>
      <p:pic>
        <p:nvPicPr>
          <p:cNvPr id="5" name="Picture 4"/>
          <p:cNvPicPr>
            <a:picLocks noChangeAspect="1"/>
          </p:cNvPicPr>
          <p:nvPr/>
        </p:nvPicPr>
        <p:blipFill>
          <a:blip r:embed="rId2"/>
          <a:stretch>
            <a:fillRect/>
          </a:stretch>
        </p:blipFill>
        <p:spPr>
          <a:xfrm>
            <a:off x="6618178" y="0"/>
            <a:ext cx="5478363" cy="6858000"/>
          </a:xfrm>
          <a:prstGeom prst="rect">
            <a:avLst/>
          </a:prstGeom>
        </p:spPr>
      </p:pic>
    </p:spTree>
    <p:extLst>
      <p:ext uri="{BB962C8B-B14F-4D97-AF65-F5344CB8AC3E}">
        <p14:creationId xmlns:p14="http://schemas.microsoft.com/office/powerpoint/2010/main" val="181597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Drama</a:t>
            </a:r>
            <a:endParaRPr lang="en-US" dirty="0"/>
          </a:p>
        </p:txBody>
      </p:sp>
      <p:sp>
        <p:nvSpPr>
          <p:cNvPr id="6" name="Rectangle 5"/>
          <p:cNvSpPr/>
          <p:nvPr/>
        </p:nvSpPr>
        <p:spPr>
          <a:xfrm>
            <a:off x="1757680" y="2760395"/>
            <a:ext cx="8453120" cy="2308324"/>
          </a:xfrm>
          <a:prstGeom prst="rect">
            <a:avLst/>
          </a:prstGeom>
        </p:spPr>
        <p:txBody>
          <a:bodyPr wrap="square">
            <a:spAutoFit/>
          </a:bodyPr>
          <a:lstStyle/>
          <a:p>
            <a:pPr algn="ctr"/>
            <a:r>
              <a:rPr lang="en-US" sz="3600" dirty="0"/>
              <a:t>Today, we are going to use DRAMA and ACT OUT different characters from the story you heard about Dr. Susan Moody.</a:t>
            </a:r>
          </a:p>
        </p:txBody>
      </p:sp>
    </p:spTree>
    <p:extLst>
      <p:ext uri="{BB962C8B-B14F-4D97-AF65-F5344CB8AC3E}">
        <p14:creationId xmlns:p14="http://schemas.microsoft.com/office/powerpoint/2010/main" val="17750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Drawing</a:t>
            </a:r>
            <a:endParaRPr lang="en-US" dirty="0"/>
          </a:p>
        </p:txBody>
      </p:sp>
      <p:sp>
        <p:nvSpPr>
          <p:cNvPr id="3" name="TextBox 2"/>
          <p:cNvSpPr txBox="1"/>
          <p:nvPr/>
        </p:nvSpPr>
        <p:spPr>
          <a:xfrm>
            <a:off x="760412" y="1615807"/>
            <a:ext cx="10942955" cy="2554545"/>
          </a:xfrm>
          <a:prstGeom prst="rect">
            <a:avLst/>
          </a:prstGeom>
          <a:noFill/>
        </p:spPr>
        <p:txBody>
          <a:bodyPr wrap="square" rtlCol="0">
            <a:spAutoFit/>
          </a:bodyPr>
          <a:lstStyle/>
          <a:p>
            <a:r>
              <a:rPr lang="en-US" sz="3200" dirty="0"/>
              <a:t>Today in your drawing journals, you are going to do a drawing inspired by the story of Susan Moody, such as the hospital or school where Dr. Moody worked, or anything that comes to your heart about the story!</a:t>
            </a:r>
          </a:p>
        </p:txBody>
      </p:sp>
    </p:spTree>
    <p:extLst>
      <p:ext uri="{BB962C8B-B14F-4D97-AF65-F5344CB8AC3E}">
        <p14:creationId xmlns:p14="http://schemas.microsoft.com/office/powerpoint/2010/main" val="301016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72840" y="258445"/>
            <a:ext cx="4114800" cy="6381750"/>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prayer</a:t>
            </a:r>
            <a:endParaRPr lang="en-US" dirty="0"/>
          </a:p>
        </p:txBody>
      </p:sp>
    </p:spTree>
    <p:extLst>
      <p:ext uri="{BB962C8B-B14F-4D97-AF65-F5344CB8AC3E}">
        <p14:creationId xmlns:p14="http://schemas.microsoft.com/office/powerpoint/2010/main" val="870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49052" y="272716"/>
            <a:ext cx="5348456" cy="6292301"/>
          </a:xfrm>
          <a:prstGeom prst="rect">
            <a:avLst/>
          </a:prstGeom>
        </p:spPr>
      </p:pic>
    </p:spTree>
    <p:extLst>
      <p:ext uri="{BB962C8B-B14F-4D97-AF65-F5344CB8AC3E}">
        <p14:creationId xmlns:p14="http://schemas.microsoft.com/office/powerpoint/2010/main" val="25837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3025" y="0"/>
            <a:ext cx="9505950" cy="6858000"/>
          </a:xfrm>
          <a:prstGeom prst="rect">
            <a:avLst/>
          </a:prstGeom>
        </p:spPr>
      </p:pic>
    </p:spTree>
    <p:extLst>
      <p:ext uri="{BB962C8B-B14F-4D97-AF65-F5344CB8AC3E}">
        <p14:creationId xmlns:p14="http://schemas.microsoft.com/office/powerpoint/2010/main" val="270347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803941"/>
            <a:ext cx="8229600" cy="922016"/>
          </a:xfrm>
        </p:spPr>
        <p:txBody>
          <a:bodyPr>
            <a:normAutofit/>
          </a:bodyPr>
          <a:lstStyle/>
          <a:p>
            <a:pPr marL="0" indent="0" algn="ctr">
              <a:buNone/>
            </a:pPr>
            <a:r>
              <a:rPr lang="en-US" sz="4000" dirty="0"/>
              <a:t>“ O my Lord!  </a:t>
            </a:r>
          </a:p>
        </p:txBody>
      </p:sp>
      <p:pic>
        <p:nvPicPr>
          <p:cNvPr id="4" name="Picture 3"/>
          <p:cNvPicPr>
            <a:picLocks noChangeAspect="1"/>
          </p:cNvPicPr>
          <p:nvPr/>
        </p:nvPicPr>
        <p:blipFill>
          <a:blip r:embed="rId2"/>
          <a:stretch>
            <a:fillRect/>
          </a:stretch>
        </p:blipFill>
        <p:spPr>
          <a:xfrm>
            <a:off x="2106119" y="429715"/>
            <a:ext cx="7620363" cy="5080239"/>
          </a:xfrm>
          <a:prstGeom prst="rect">
            <a:avLst/>
          </a:prstGeom>
        </p:spPr>
      </p:pic>
    </p:spTree>
    <p:extLst>
      <p:ext uri="{BB962C8B-B14F-4D97-AF65-F5344CB8AC3E}">
        <p14:creationId xmlns:p14="http://schemas.microsoft.com/office/powerpoint/2010/main" val="115343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84579"/>
            <a:ext cx="8229600" cy="1143000"/>
          </a:xfrm>
        </p:spPr>
        <p:txBody>
          <a:bodyPr/>
          <a:lstStyle/>
          <a:p>
            <a:r>
              <a:rPr lang="en-US" dirty="0" smtClean="0"/>
              <a:t>Make Thy beauty to be my food,</a:t>
            </a:r>
            <a:endParaRPr lang="en-US" dirty="0"/>
          </a:p>
        </p:txBody>
      </p:sp>
      <p:pic>
        <p:nvPicPr>
          <p:cNvPr id="4" name="Picture 3"/>
          <p:cNvPicPr>
            <a:picLocks noChangeAspect="1"/>
          </p:cNvPicPr>
          <p:nvPr/>
        </p:nvPicPr>
        <p:blipFill>
          <a:blip r:embed="rId2"/>
          <a:stretch>
            <a:fillRect/>
          </a:stretch>
        </p:blipFill>
        <p:spPr>
          <a:xfrm>
            <a:off x="2035558" y="201464"/>
            <a:ext cx="8026080" cy="5357410"/>
          </a:xfrm>
          <a:prstGeom prst="rect">
            <a:avLst/>
          </a:prstGeom>
        </p:spPr>
      </p:pic>
    </p:spTree>
    <p:extLst>
      <p:ext uri="{BB962C8B-B14F-4D97-AF65-F5344CB8AC3E}">
        <p14:creationId xmlns:p14="http://schemas.microsoft.com/office/powerpoint/2010/main" val="99609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55292"/>
            <a:ext cx="8229600" cy="1143000"/>
          </a:xfrm>
        </p:spPr>
        <p:txBody>
          <a:bodyPr/>
          <a:lstStyle/>
          <a:p>
            <a:r>
              <a:rPr lang="en-US" dirty="0"/>
              <a:t>a</a:t>
            </a:r>
            <a:r>
              <a:rPr lang="en-US" dirty="0" smtClean="0"/>
              <a:t>nd Thy presence my drink,</a:t>
            </a:r>
            <a:endParaRPr lang="en-US" dirty="0"/>
          </a:p>
        </p:txBody>
      </p:sp>
      <p:pic>
        <p:nvPicPr>
          <p:cNvPr id="4" name="Picture 3"/>
          <p:cNvPicPr>
            <a:picLocks noChangeAspect="1"/>
          </p:cNvPicPr>
          <p:nvPr/>
        </p:nvPicPr>
        <p:blipFill>
          <a:blip r:embed="rId2"/>
          <a:stretch>
            <a:fillRect/>
          </a:stretch>
        </p:blipFill>
        <p:spPr>
          <a:xfrm>
            <a:off x="2778419" y="624304"/>
            <a:ext cx="6418869" cy="4878341"/>
          </a:xfrm>
          <a:prstGeom prst="rect">
            <a:avLst/>
          </a:prstGeom>
        </p:spPr>
      </p:pic>
    </p:spTree>
    <p:extLst>
      <p:ext uri="{BB962C8B-B14F-4D97-AF65-F5344CB8AC3E}">
        <p14:creationId xmlns:p14="http://schemas.microsoft.com/office/powerpoint/2010/main" val="355420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lstStyle/>
          <a:p>
            <a:r>
              <a:rPr lang="en-US" dirty="0"/>
              <a:t>a</a:t>
            </a:r>
            <a:r>
              <a:rPr lang="en-US" dirty="0" smtClean="0"/>
              <a:t>nd Thy pleasure my hope,</a:t>
            </a:r>
            <a:endParaRPr lang="en-US" dirty="0"/>
          </a:p>
        </p:txBody>
      </p:sp>
      <p:pic>
        <p:nvPicPr>
          <p:cNvPr id="6" name="Picture 5"/>
          <p:cNvPicPr>
            <a:picLocks noChangeAspect="1"/>
          </p:cNvPicPr>
          <p:nvPr/>
        </p:nvPicPr>
        <p:blipFill>
          <a:blip r:embed="rId2"/>
          <a:stretch>
            <a:fillRect/>
          </a:stretch>
        </p:blipFill>
        <p:spPr>
          <a:xfrm>
            <a:off x="2405986" y="289124"/>
            <a:ext cx="7636056" cy="5208594"/>
          </a:xfrm>
          <a:prstGeom prst="rect">
            <a:avLst/>
          </a:prstGeom>
        </p:spPr>
      </p:pic>
    </p:spTree>
    <p:extLst>
      <p:ext uri="{BB962C8B-B14F-4D97-AF65-F5344CB8AC3E}">
        <p14:creationId xmlns:p14="http://schemas.microsoft.com/office/powerpoint/2010/main" val="20397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517" y="5355289"/>
            <a:ext cx="8229600" cy="1143000"/>
          </a:xfrm>
        </p:spPr>
        <p:txBody>
          <a:bodyPr/>
          <a:lstStyle/>
          <a:p>
            <a:r>
              <a:rPr lang="en-US" dirty="0"/>
              <a:t>a</a:t>
            </a:r>
            <a:r>
              <a:rPr lang="en-US" dirty="0" smtClean="0"/>
              <a:t>nd praise of thee my action,</a:t>
            </a:r>
            <a:endParaRPr lang="en-US" dirty="0"/>
          </a:p>
        </p:txBody>
      </p:sp>
      <p:pic>
        <p:nvPicPr>
          <p:cNvPr id="3" name="Picture 2"/>
          <p:cNvPicPr>
            <a:picLocks noChangeAspect="1"/>
          </p:cNvPicPr>
          <p:nvPr/>
        </p:nvPicPr>
        <p:blipFill>
          <a:blip r:embed="rId2"/>
          <a:stretch>
            <a:fillRect/>
          </a:stretch>
        </p:blipFill>
        <p:spPr>
          <a:xfrm>
            <a:off x="4267200" y="332187"/>
            <a:ext cx="3767328" cy="5023103"/>
          </a:xfrm>
          <a:prstGeom prst="rect">
            <a:avLst/>
          </a:prstGeom>
        </p:spPr>
      </p:pic>
    </p:spTree>
    <p:extLst>
      <p:ext uri="{BB962C8B-B14F-4D97-AF65-F5344CB8AC3E}">
        <p14:creationId xmlns:p14="http://schemas.microsoft.com/office/powerpoint/2010/main" val="303002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themed presentation</Template>
  <TotalTime>10704</TotalTime>
  <Words>310</Words>
  <Application>Microsoft Office PowerPoint</Application>
  <PresentationFormat>Widescreen</PresentationFormat>
  <Paragraphs>38</Paragraphs>
  <Slides>31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Segoe Print</vt:lpstr>
      <vt:lpstr>Nature Illustration 16x9</vt:lpstr>
      <vt:lpstr>Welcome!</vt:lpstr>
      <vt:lpstr>Prayers</vt:lpstr>
      <vt:lpstr>PowerPoint Presentation</vt:lpstr>
      <vt:lpstr>PowerPoint Presentation</vt:lpstr>
      <vt:lpstr>PowerPoint Presentation</vt:lpstr>
      <vt:lpstr>Make Thy beauty to be my food,</vt:lpstr>
      <vt:lpstr>and Thy presence my drink,</vt:lpstr>
      <vt:lpstr>and Thy pleasure my hope,</vt:lpstr>
      <vt:lpstr>and praise of thee my action,</vt:lpstr>
      <vt:lpstr>and remembrance of Thee my companion,</vt:lpstr>
      <vt:lpstr>and the power of Thy sovereignty my succorer,</vt:lpstr>
      <vt:lpstr>and Thy habitation my home,</vt:lpstr>
      <vt:lpstr>and my dwelling place the seat thou has sanctified,</vt:lpstr>
      <vt:lpstr>from the limitations imposed on them</vt:lpstr>
      <vt:lpstr>who are shut out as by a veil from Thee.</vt:lpstr>
      <vt:lpstr>Thou art, verily, the Almighty, the All-Glorious, the Most Powerful.”</vt:lpstr>
      <vt:lpstr>Lesson Theme </vt:lpstr>
      <vt:lpstr>Draw Closer to God</vt:lpstr>
      <vt:lpstr>PowerPoint Presentation</vt:lpstr>
      <vt:lpstr>PowerPoint Presentation</vt:lpstr>
      <vt:lpstr>PowerPoint Presentation</vt:lpstr>
      <vt:lpstr>PowerPoint Presentation</vt:lpstr>
      <vt:lpstr>PowerPoint Presentation</vt:lpstr>
      <vt:lpstr>“The happiness and pride of a nation consist in this, that it should shine out like the sun in the high heaven of knowledge…And the honor and distinction of the individual consist in this, that he among all the world’s multitudes should become a source of social good…that by the confirming grace of God he has become the cause of peace and well-being, of happiness and advantage to his fellow men…” (Abdu’l-Baha, The Secret of Divine Civilization)</vt:lpstr>
      <vt:lpstr>Quote</vt:lpstr>
      <vt:lpstr>Song</vt:lpstr>
      <vt:lpstr>Dr. Susan Moody</vt:lpstr>
      <vt:lpstr>Drama</vt:lpstr>
      <vt:lpstr>Drawing</vt:lpstr>
      <vt:lpstr>Closing prayer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Qumars Eghaneyan</dc:creator>
  <cp:lastModifiedBy>Qumars Eghaneyan</cp:lastModifiedBy>
  <cp:revision>90</cp:revision>
  <dcterms:created xsi:type="dcterms:W3CDTF">2018-09-04T20:18:52Z</dcterms:created>
  <dcterms:modified xsi:type="dcterms:W3CDTF">2018-12-11T21:51:50Z</dcterms:modified>
</cp:coreProperties>
</file>